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48" r:id="rId2"/>
  </p:sldMasterIdLst>
  <p:notesMasterIdLst>
    <p:notesMasterId r:id="rId31"/>
  </p:notesMasterIdLst>
  <p:sldIdLst>
    <p:sldId id="764" r:id="rId3"/>
    <p:sldId id="256" r:id="rId4"/>
    <p:sldId id="257" r:id="rId5"/>
    <p:sldId id="332" r:id="rId6"/>
    <p:sldId id="295" r:id="rId7"/>
    <p:sldId id="261" r:id="rId8"/>
    <p:sldId id="272" r:id="rId9"/>
    <p:sldId id="325" r:id="rId10"/>
    <p:sldId id="310" r:id="rId11"/>
    <p:sldId id="326" r:id="rId12"/>
    <p:sldId id="327" r:id="rId13"/>
    <p:sldId id="328" r:id="rId14"/>
    <p:sldId id="330" r:id="rId15"/>
    <p:sldId id="311" r:id="rId16"/>
    <p:sldId id="297" r:id="rId17"/>
    <p:sldId id="258" r:id="rId18"/>
    <p:sldId id="296" r:id="rId19"/>
    <p:sldId id="312" r:id="rId20"/>
    <p:sldId id="263" r:id="rId21"/>
    <p:sldId id="763" r:id="rId22"/>
    <p:sldId id="762" r:id="rId23"/>
    <p:sldId id="313" r:id="rId24"/>
    <p:sldId id="314" r:id="rId25"/>
    <p:sldId id="324" r:id="rId26"/>
    <p:sldId id="315" r:id="rId27"/>
    <p:sldId id="322" r:id="rId28"/>
    <p:sldId id="323" r:id="rId29"/>
    <p:sldId id="760" r:id="rId30"/>
  </p:sldIdLst>
  <p:sldSz cx="12192000" cy="6858000"/>
  <p:notesSz cx="9928225" cy="6797675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3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VDzL8+4iPSJSULQBWwBSV9hhP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tanza Cruz Doggenweiler" initials="CCD" lastIdx="7" clrIdx="0">
    <p:extLst>
      <p:ext uri="{19B8F6BF-5375-455C-9EA6-DF929625EA0E}">
        <p15:presenceInfo xmlns:p15="http://schemas.microsoft.com/office/powerpoint/2012/main" userId="S-1-5-21-962062773-3288230680-4097016276-4665" providerId="AD"/>
      </p:ext>
    </p:extLst>
  </p:cmAuthor>
  <p:cmAuthor id="2" name="Miriam Valenzuela" initials="MV" lastIdx="9" clrIdx="1">
    <p:extLst>
      <p:ext uri="{19B8F6BF-5375-455C-9EA6-DF929625EA0E}">
        <p15:presenceInfo xmlns:p15="http://schemas.microsoft.com/office/powerpoint/2012/main" userId="Miriam Valenzu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F243E"/>
    <a:srgbClr val="FF9933"/>
    <a:srgbClr val="FF43CE"/>
    <a:srgbClr val="CC00CC"/>
    <a:srgbClr val="CC0099"/>
    <a:srgbClr val="E6E6E6"/>
    <a:srgbClr val="224268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6F81D-1DD5-F805-F461-4C3C117DCBB6}" v="30" dt="2021-11-18T21:14:16.391"/>
    <p1510:client id="{B4E6B30E-C049-1CAD-A94A-E71F8AAC2E36}" v="1" dt="2021-11-18T23:28:04.133"/>
  </p1510:revLst>
</p1510:revInfo>
</file>

<file path=ppt/tableStyles.xml><?xml version="1.0" encoding="utf-8"?>
<a:tblStyleLst xmlns:a="http://schemas.openxmlformats.org/drawingml/2006/main" def="{FEECDA1D-3D4A-488B-8428-2221963A795A}">
  <a:tblStyle styleId="{FEECDA1D-3D4A-488B-8428-2221963A795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105" autoAdjust="0"/>
  </p:normalViewPr>
  <p:slideViewPr>
    <p:cSldViewPr snapToGrid="0">
      <p:cViewPr varScale="1">
        <p:scale>
          <a:sx n="59" d="100"/>
          <a:sy n="59" d="100"/>
        </p:scale>
        <p:origin x="1152" y="42"/>
      </p:cViewPr>
      <p:guideLst>
        <p:guide orient="horz" pos="2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no, Santiago" userId="S::smoreno@oas.org::5a437493-1a3b-403a-abac-36f9f857d9bf" providerId="AD" clId="Web-{B4E6B30E-C049-1CAD-A94A-E71F8AAC2E36}"/>
    <pc:docChg chg="modSld">
      <pc:chgData name="Moreno, Santiago" userId="S::smoreno@oas.org::5a437493-1a3b-403a-abac-36f9f857d9bf" providerId="AD" clId="Web-{B4E6B30E-C049-1CAD-A94A-E71F8AAC2E36}" dt="2021-11-18T23:28:04.117" v="0" actId="20577"/>
      <pc:docMkLst>
        <pc:docMk/>
      </pc:docMkLst>
      <pc:sldChg chg="modSp">
        <pc:chgData name="Moreno, Santiago" userId="S::smoreno@oas.org::5a437493-1a3b-403a-abac-36f9f857d9bf" providerId="AD" clId="Web-{B4E6B30E-C049-1CAD-A94A-E71F8AAC2E36}" dt="2021-11-18T23:28:04.117" v="0" actId="20577"/>
        <pc:sldMkLst>
          <pc:docMk/>
          <pc:sldMk cId="2026231658" sldId="764"/>
        </pc:sldMkLst>
        <pc:spChg chg="mod">
          <ac:chgData name="Moreno, Santiago" userId="S::smoreno@oas.org::5a437493-1a3b-403a-abac-36f9f857d9bf" providerId="AD" clId="Web-{B4E6B30E-C049-1CAD-A94A-E71F8AAC2E36}" dt="2021-11-18T23:28:04.117" v="0" actId="20577"/>
          <ac:spMkLst>
            <pc:docMk/>
            <pc:sldMk cId="2026231658" sldId="764"/>
            <ac:spMk id="9" creationId="{00000000-0000-0000-0000-000000000000}"/>
          </ac:spMkLst>
        </pc:spChg>
      </pc:sldChg>
    </pc:docChg>
  </pc:docChgLst>
  <pc:docChgLst>
    <pc:chgData name="Miles, Daniel" userId="S::dmiles@oas.org::e088f868-fdd3-466a-af27-322d1b5bdad5" providerId="AD" clId="Web-{8236F81D-1DD5-F805-F461-4C3C117DCBB6}"/>
    <pc:docChg chg="addSld modSld sldOrd addMainMaster modMainMaster">
      <pc:chgData name="Miles, Daniel" userId="S::dmiles@oas.org::e088f868-fdd3-466a-af27-322d1b5bdad5" providerId="AD" clId="Web-{8236F81D-1DD5-F805-F461-4C3C117DCBB6}" dt="2021-11-18T21:14:16.391" v="27" actId="20577"/>
      <pc:docMkLst>
        <pc:docMk/>
      </pc:docMkLst>
      <pc:sldChg chg="modSp add ord">
        <pc:chgData name="Miles, Daniel" userId="S::dmiles@oas.org::e088f868-fdd3-466a-af27-322d1b5bdad5" providerId="AD" clId="Web-{8236F81D-1DD5-F805-F461-4C3C117DCBB6}" dt="2021-11-18T21:14:16.391" v="27" actId="20577"/>
        <pc:sldMkLst>
          <pc:docMk/>
          <pc:sldMk cId="2026231658" sldId="764"/>
        </pc:sldMkLst>
        <pc:spChg chg="mod">
          <ac:chgData name="Miles, Daniel" userId="S::dmiles@oas.org::e088f868-fdd3-466a-af27-322d1b5bdad5" providerId="AD" clId="Web-{8236F81D-1DD5-F805-F461-4C3C117DCBB6}" dt="2021-11-18T21:14:16.391" v="27" actId="20577"/>
          <ac:spMkLst>
            <pc:docMk/>
            <pc:sldMk cId="2026231658" sldId="764"/>
            <ac:spMk id="9" creationId="{00000000-0000-0000-0000-000000000000}"/>
          </ac:spMkLst>
        </pc:spChg>
        <pc:spChg chg="mod">
          <ac:chgData name="Miles, Daniel" userId="S::dmiles@oas.org::e088f868-fdd3-466a-af27-322d1b5bdad5" providerId="AD" clId="Web-{8236F81D-1DD5-F805-F461-4C3C117DCBB6}" dt="2021-11-18T21:13:41.906" v="6" actId="14100"/>
          <ac:spMkLst>
            <pc:docMk/>
            <pc:sldMk cId="2026231658" sldId="764"/>
            <ac:spMk id="11" creationId="{00000000-0000-0000-0000-000000000000}"/>
          </ac:spMkLst>
        </pc:spChg>
      </pc:sldChg>
      <pc:sldMasterChg chg="add addSldLayout">
        <pc:chgData name="Miles, Daniel" userId="S::dmiles@oas.org::e088f868-fdd3-466a-af27-322d1b5bdad5" providerId="AD" clId="Web-{8236F81D-1DD5-F805-F461-4C3C117DCBB6}" dt="2021-11-18T21:13:28.561" v="0"/>
        <pc:sldMasterMkLst>
          <pc:docMk/>
          <pc:sldMasterMk cId="3336527190" sldId="2147483648"/>
        </pc:sldMasterMkLst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696070744" sldId="2147483649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1514988236" sldId="2147483650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2963340356" sldId="2147483651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3453961914" sldId="2147483652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4267061250" sldId="2147483653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3609133647" sldId="2147483654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2095296007" sldId="2147483655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2790145178" sldId="2147483656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2935812829" sldId="2147483657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2638854107" sldId="2147483658"/>
          </pc:sldLayoutMkLst>
        </pc:sldLayoutChg>
        <pc:sldLayoutChg chg="ad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3336527190" sldId="2147483648"/>
            <pc:sldLayoutMk cId="2302245500" sldId="2147483659"/>
          </pc:sldLayoutMkLst>
        </pc:sldLayoutChg>
      </pc:sldMasterChg>
      <pc:sldMasterChg chg="replId modSldLayout">
        <pc:chgData name="Miles, Daniel" userId="S::dmiles@oas.org::e088f868-fdd3-466a-af27-322d1b5bdad5" providerId="AD" clId="Web-{8236F81D-1DD5-F805-F461-4C3C117DCBB6}" dt="2021-11-18T21:13:28.561" v="0"/>
        <pc:sldMasterMkLst>
          <pc:docMk/>
          <pc:sldMasterMk cId="0" sldId="2147483661"/>
        </pc:sldMasterMkLst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2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3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4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5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6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7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8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69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70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71"/>
          </pc:sldLayoutMkLst>
        </pc:sldLayoutChg>
        <pc:sldLayoutChg chg="replId">
          <pc:chgData name="Miles, Daniel" userId="S::dmiles@oas.org::e088f868-fdd3-466a-af27-322d1b5bdad5" providerId="AD" clId="Web-{8236F81D-1DD5-F805-F461-4C3C117DCBB6}" dt="2021-11-18T21:13:28.561" v="0"/>
          <pc:sldLayoutMkLst>
            <pc:docMk/>
            <pc:sldMasterMk cId="0" sldId="2147483661"/>
            <pc:sldLayoutMk cId="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0"/>
            <a:ext cx="4302231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2f20c79b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b2f20c79b4_0_10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gb2f20c79b4_0_10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82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02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2020 solo hay 19% de los </a:t>
            </a:r>
            <a:r>
              <a:rPr lang="es-CL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tamizajes</a:t>
            </a: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año anterior, y a la vez </a:t>
            </a: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un 40% menos de derivación.</a:t>
            </a:r>
          </a:p>
          <a:p>
            <a:pPr>
              <a:buSzPts val="1400"/>
            </a:pP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2019 solo el 11,1% de los casos a los que las duplas acceden </a:t>
            </a:r>
            <a:r>
              <a:rPr lang="es-C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ingresan</a:t>
            </a:r>
            <a:r>
              <a: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TTD. El 2020 ese porcentaje sube a 16,5. </a:t>
            </a:r>
          </a:p>
          <a:p>
            <a:pPr>
              <a:buSzPts val="1400"/>
            </a:pP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 comparar cantidad de ingresos y egresos del programa en un mismo año, vemos que el 2019 solo el 36,6% egresan. El</a:t>
            </a:r>
            <a:r>
              <a:rPr lang="es-CL" u="none" strike="noStrike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2020 ese porcentaje sube a 64,8.</a:t>
            </a:r>
          </a:p>
          <a:p>
            <a:pPr>
              <a:buSzPts val="1400"/>
            </a:pPr>
            <a:r>
              <a:rPr lang="es-CL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2020 hay un 352% de derivación de adolescentes, respeto del año anterior (trabajo intersectorial).</a:t>
            </a:r>
            <a:endParaRPr lang="es-CL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19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155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135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700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570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3aee70cc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b3aee70cc3_2_102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76" name="Google Shape;276;gb3aee70cc3_2_102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3aee70cc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b3aee70cc3_2_102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76" name="Google Shape;276;gb3aee70cc3_2_102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75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60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80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44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63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094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9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614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147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28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5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05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88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3aee70cc3_2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b3aee70cc3_2_324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endParaRPr dirty="0"/>
          </a:p>
        </p:txBody>
      </p:sp>
      <p:sp>
        <p:nvSpPr>
          <p:cNvPr id="244" name="Google Shape;244;gb3aee70cc3_2_324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aee70cc3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b3aee70cc3_2_68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98" name="Google Shape;198;gb3aee70cc3_2_68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0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98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8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3aee70c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835025"/>
            <a:ext cx="4013200" cy="225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b3aee70cc3_2_0:notes"/>
          <p:cNvSpPr txBox="1">
            <a:spLocks noGrp="1"/>
          </p:cNvSpPr>
          <p:nvPr>
            <p:ph type="body" idx="1"/>
          </p:nvPr>
        </p:nvSpPr>
        <p:spPr>
          <a:xfrm>
            <a:off x="971239" y="3217752"/>
            <a:ext cx="7770000" cy="2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b3aee70cc3_2_0:notes"/>
          <p:cNvSpPr txBox="1">
            <a:spLocks noGrp="1"/>
          </p:cNvSpPr>
          <p:nvPr>
            <p:ph type="sldNum" idx="12"/>
          </p:nvPr>
        </p:nvSpPr>
        <p:spPr>
          <a:xfrm>
            <a:off x="5501442" y="6350766"/>
            <a:ext cx="42087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fld id="{00000000-1234-1234-1234-123412341234}" type="slidenum">
              <a:rPr kumimoji="0" lang="es-C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89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b2f20c79b4_0_3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gb2f20c79b4_0_32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gb2f20c79b4_0_326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2f20c79b4_0_383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b2f20c79b4_0_383"/>
          <p:cNvSpPr txBox="1">
            <a:spLocks noGrp="1"/>
          </p:cNvSpPr>
          <p:nvPr>
            <p:ph type="body" idx="1"/>
          </p:nvPr>
        </p:nvSpPr>
        <p:spPr>
          <a:xfrm rot="5400000">
            <a:off x="3832952" y="-1623146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b2f20c79b4_0_38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gb2f20c79b4_0_383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gb2f20c79b4_0_383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2f20c79b4_0_389"/>
          <p:cNvSpPr txBox="1">
            <a:spLocks noGrp="1"/>
          </p:cNvSpPr>
          <p:nvPr>
            <p:ph type="title"/>
          </p:nvPr>
        </p:nvSpPr>
        <p:spPr>
          <a:xfrm rot="5400000">
            <a:off x="7285051" y="1828792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b2f20c79b4_0_389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58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b2f20c79b4_0_38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gb2f20c79b4_0_38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gb2f20c79b4_0_389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f20c79b4_0_395"/>
          <p:cNvSpPr txBox="1">
            <a:spLocks noGrp="1"/>
          </p:cNvSpPr>
          <p:nvPr>
            <p:ph type="body" idx="1"/>
          </p:nvPr>
        </p:nvSpPr>
        <p:spPr>
          <a:xfrm>
            <a:off x="4639735" y="3035300"/>
            <a:ext cx="7010400" cy="3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83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99"/>
              <a:buChar char="–"/>
              <a:defRPr sz="1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83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99"/>
              <a:buChar char="•"/>
              <a:defRPr sz="179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gb2f20c79b4_0_395"/>
          <p:cNvSpPr txBox="1">
            <a:spLocks noGrp="1"/>
          </p:cNvSpPr>
          <p:nvPr>
            <p:ph type="body" idx="2"/>
          </p:nvPr>
        </p:nvSpPr>
        <p:spPr>
          <a:xfrm>
            <a:off x="4639733" y="1066801"/>
            <a:ext cx="7010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99"/>
              <a:buFont typeface="Arial"/>
              <a:buNone/>
              <a:defRPr sz="1999" b="1" i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b2f20c79b4_0_395"/>
          <p:cNvSpPr txBox="1">
            <a:spLocks noGrp="1"/>
          </p:cNvSpPr>
          <p:nvPr>
            <p:ph type="body" idx="3"/>
          </p:nvPr>
        </p:nvSpPr>
        <p:spPr>
          <a:xfrm>
            <a:off x="4639733" y="2184400"/>
            <a:ext cx="7010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F81BD"/>
              </a:buClr>
              <a:buSzPts val="1799"/>
              <a:buFont typeface="Arial"/>
              <a:buNone/>
              <a:defRPr sz="1799" b="0" i="0">
                <a:solidFill>
                  <a:srgbClr val="4F81B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gb2f20c79b4_0_395" descr="Complemento-Logo-Gobierno-160x14p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869" y="0"/>
            <a:ext cx="2709332" cy="1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0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1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b2f20c79b4_0_330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b2f20c79b4_0_3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299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799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b2f20c79b4_0_3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gb2f20c79b4_0_33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gb2f20c79b4_0_330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12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4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2f20c79b4_0_336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b2f20c79b4_0_336"/>
          <p:cNvSpPr txBox="1">
            <a:spLocks noGrp="1"/>
          </p:cNvSpPr>
          <p:nvPr>
            <p:ph type="body" idx="1"/>
          </p:nvPr>
        </p:nvSpPr>
        <p:spPr>
          <a:xfrm>
            <a:off x="609602" y="1600204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gb2f20c79b4_0_33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gb2f20c79b4_0_33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gb2f20c79b4_0_336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2f20c79b4_0_342"/>
          <p:cNvSpPr txBox="1">
            <a:spLocks noGrp="1"/>
          </p:cNvSpPr>
          <p:nvPr>
            <p:ph type="title"/>
          </p:nvPr>
        </p:nvSpPr>
        <p:spPr>
          <a:xfrm>
            <a:off x="963085" y="4406903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98"/>
              <a:buFont typeface="Calibri"/>
              <a:buNone/>
              <a:defRPr sz="5398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b2f20c79b4_0_342"/>
          <p:cNvSpPr txBox="1"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699"/>
              <a:buNone/>
              <a:defRPr sz="269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 sz="23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199"/>
              <a:buNone/>
              <a:defRPr sz="219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899"/>
              <a:buNone/>
              <a:defRPr sz="18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b2f20c79b4_0_34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gb2f20c79b4_0_3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gb2f20c79b4_0_342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b2f20c79b4_0_348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b2f20c79b4_0_348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69836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marL="914400" lvl="1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marL="1371600" lvl="2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marL="1828800" lvl="3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4pPr>
            <a:lvl5pPr marL="2286000" lvl="4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»"/>
              <a:defRPr sz="2399"/>
            </a:lvl5pPr>
            <a:lvl6pPr marL="2743200" lvl="5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6pPr>
            <a:lvl7pPr marL="3200400" lvl="6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7pPr>
            <a:lvl8pPr marL="3657600" lvl="7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8pPr>
            <a:lvl9pPr marL="4114800" lvl="8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9pPr>
          </a:lstStyle>
          <a:p>
            <a:endParaRPr/>
          </a:p>
        </p:txBody>
      </p:sp>
      <p:sp>
        <p:nvSpPr>
          <p:cNvPr id="40" name="Google Shape;40;gb2f20c79b4_0_348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5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69836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•"/>
              <a:defRPr sz="3799"/>
            </a:lvl1pPr>
            <a:lvl2pPr marL="914400" lvl="1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–"/>
              <a:defRPr sz="3199"/>
            </a:lvl2pPr>
            <a:lvl3pPr marL="1371600" lvl="2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3pPr>
            <a:lvl4pPr marL="1828800" lvl="3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4pPr>
            <a:lvl5pPr marL="2286000" lvl="4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»"/>
              <a:defRPr sz="2399"/>
            </a:lvl5pPr>
            <a:lvl6pPr marL="2743200" lvl="5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6pPr>
            <a:lvl7pPr marL="3200400" lvl="6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7pPr>
            <a:lvl8pPr marL="3657600" lvl="7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8pPr>
            <a:lvl9pPr marL="4114800" lvl="8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9pPr>
          </a:lstStyle>
          <a:p>
            <a:endParaRPr/>
          </a:p>
        </p:txBody>
      </p:sp>
      <p:sp>
        <p:nvSpPr>
          <p:cNvPr id="41" name="Google Shape;41;gb2f20c79b4_0_34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gb2f20c79b4_0_3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gb2f20c79b4_0_348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b2f20c79b4_0_355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8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b2f20c79b4_0_355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7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1pPr>
            <a:lvl2pPr marL="914400" lvl="1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sz="2699" b="1"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3pPr>
            <a:lvl4pPr marL="182880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4pPr>
            <a:lvl5pPr marL="228600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5pPr>
            <a:lvl6pPr marL="274320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6pPr>
            <a:lvl7pPr marL="320040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7pPr>
            <a:lvl8pPr marL="365760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8pPr>
            <a:lvl9pPr marL="411480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9pPr>
          </a:lstStyle>
          <a:p>
            <a:endParaRPr/>
          </a:p>
        </p:txBody>
      </p:sp>
      <p:sp>
        <p:nvSpPr>
          <p:cNvPr id="47" name="Google Shape;47;gb2f20c79b4_0_355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7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marL="1371600" lvl="2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–"/>
              <a:defRPr sz="2199"/>
            </a:lvl4pPr>
            <a:lvl5pPr marL="2286000" lvl="4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»"/>
              <a:defRPr sz="2199"/>
            </a:lvl5pPr>
            <a:lvl6pPr marL="2743200" lvl="5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6pPr>
            <a:lvl7pPr marL="3200400" lvl="6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7pPr>
            <a:lvl8pPr marL="3657600" lvl="7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8pPr>
            <a:lvl9pPr marL="4114800" lvl="8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9pPr>
          </a:lstStyle>
          <a:p>
            <a:endParaRPr/>
          </a:p>
        </p:txBody>
      </p:sp>
      <p:sp>
        <p:nvSpPr>
          <p:cNvPr id="48" name="Google Shape;48;gb2f20c79b4_0_355"/>
          <p:cNvSpPr txBox="1">
            <a:spLocks noGrp="1"/>
          </p:cNvSpPr>
          <p:nvPr>
            <p:ph type="body" idx="3"/>
          </p:nvPr>
        </p:nvSpPr>
        <p:spPr>
          <a:xfrm>
            <a:off x="6193369" y="1535114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 b="1"/>
            </a:lvl1pPr>
            <a:lvl2pPr marL="914400" lvl="1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None/>
              <a:defRPr sz="2699" b="1"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3pPr>
            <a:lvl4pPr marL="182880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4pPr>
            <a:lvl5pPr marL="228600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5pPr>
            <a:lvl6pPr marL="274320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6pPr>
            <a:lvl7pPr marL="320040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7pPr>
            <a:lvl8pPr marL="365760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8pPr>
            <a:lvl9pPr marL="411480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  <a:defRPr sz="2199" b="1"/>
            </a:lvl9pPr>
          </a:lstStyle>
          <a:p>
            <a:endParaRPr/>
          </a:p>
        </p:txBody>
      </p:sp>
      <p:sp>
        <p:nvSpPr>
          <p:cNvPr id="49" name="Google Shape;49;gb2f20c79b4_0_355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2pPr>
            <a:lvl3pPr marL="1371600" lvl="2" indent="-380936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–"/>
              <a:defRPr sz="2199"/>
            </a:lvl4pPr>
            <a:lvl5pPr marL="2286000" lvl="4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»"/>
              <a:defRPr sz="2199"/>
            </a:lvl5pPr>
            <a:lvl6pPr marL="2743200" lvl="5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6pPr>
            <a:lvl7pPr marL="3200400" lvl="6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7pPr>
            <a:lvl8pPr marL="3657600" lvl="7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8pPr>
            <a:lvl9pPr marL="4114800" lvl="8" indent="-368236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  <a:defRPr sz="2199"/>
            </a:lvl9pPr>
          </a:lstStyle>
          <a:p>
            <a:endParaRPr/>
          </a:p>
        </p:txBody>
      </p:sp>
      <p:sp>
        <p:nvSpPr>
          <p:cNvPr id="50" name="Google Shape;50;gb2f20c79b4_0_35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gb2f20c79b4_0_35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gb2f20c79b4_0_355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2f20c79b4_0_364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b2f20c79b4_0_36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gb2f20c79b4_0_36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gb2f20c79b4_0_364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2f20c79b4_0_369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Calibri"/>
              <a:buNone/>
              <a:defRPr sz="2699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b2f20c79b4_0_369"/>
          <p:cNvSpPr txBox="1">
            <a:spLocks noGrp="1"/>
          </p:cNvSpPr>
          <p:nvPr>
            <p:ph type="body" idx="1"/>
          </p:nvPr>
        </p:nvSpPr>
        <p:spPr>
          <a:xfrm>
            <a:off x="4766734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501586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Char char="•"/>
              <a:defRPr sz="4299"/>
            </a:lvl1pPr>
            <a:lvl2pPr marL="914400" lvl="1" indent="-469836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Char char="–"/>
              <a:defRPr sz="3799"/>
            </a:lvl2pPr>
            <a:lvl3pPr marL="1371600" lvl="2" indent="-431736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3pPr>
            <a:lvl4pPr marL="1828800" lvl="3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–"/>
              <a:defRPr sz="2699"/>
            </a:lvl4pPr>
            <a:lvl5pPr marL="2286000" lvl="4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»"/>
              <a:defRPr sz="2699"/>
            </a:lvl5pPr>
            <a:lvl6pPr marL="2743200" lvl="5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6pPr>
            <a:lvl7pPr marL="3200400" lvl="6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7pPr>
            <a:lvl8pPr marL="3657600" lvl="7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8pPr>
            <a:lvl9pPr marL="4114800" lvl="8" indent="-399986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Char char="•"/>
              <a:defRPr sz="2699"/>
            </a:lvl9pPr>
          </a:lstStyle>
          <a:p>
            <a:endParaRPr/>
          </a:p>
        </p:txBody>
      </p:sp>
      <p:sp>
        <p:nvSpPr>
          <p:cNvPr id="61" name="Google Shape;61;gb2f20c79b4_0_36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899"/>
              <a:buNone/>
              <a:defRPr sz="1899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gb2f20c79b4_0_36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gb2f20c79b4_0_36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gb2f20c79b4_0_369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2f20c79b4_0_376"/>
          <p:cNvSpPr txBox="1">
            <a:spLocks noGrp="1"/>
          </p:cNvSpPr>
          <p:nvPr>
            <p:ph type="title"/>
          </p:nvPr>
        </p:nvSpPr>
        <p:spPr>
          <a:xfrm>
            <a:off x="2389719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Calibri"/>
              <a:buNone/>
              <a:defRPr sz="2699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b2f20c79b4_0_376"/>
          <p:cNvSpPr>
            <a:spLocks noGrp="1"/>
          </p:cNvSpPr>
          <p:nvPr>
            <p:ph type="pic" idx="2"/>
          </p:nvPr>
        </p:nvSpPr>
        <p:spPr>
          <a:xfrm>
            <a:off x="2389719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None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None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None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gb2f20c79b4_0_376"/>
          <p:cNvSpPr txBox="1">
            <a:spLocks noGrp="1"/>
          </p:cNvSpPr>
          <p:nvPr>
            <p:ph type="body" idx="1"/>
          </p:nvPr>
        </p:nvSpPr>
        <p:spPr>
          <a:xfrm>
            <a:off x="2389719" y="5367341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899"/>
              <a:buNone/>
              <a:defRPr sz="1899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gb2f20c79b4_0_37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gb2f20c79b4_0_37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gb2f20c79b4_0_376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43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2f20c79b4_0_320"/>
          <p:cNvSpPr txBox="1">
            <a:spLocks noGrp="1"/>
          </p:cNvSpPr>
          <p:nvPr>
            <p:ph type="title"/>
          </p:nvPr>
        </p:nvSpPr>
        <p:spPr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98"/>
              <a:buFont typeface="Calibri"/>
              <a:buNone/>
              <a:defRPr sz="58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b2f20c79b4_0_320"/>
          <p:cNvSpPr txBox="1">
            <a:spLocks noGrp="1"/>
          </p:cNvSpPr>
          <p:nvPr>
            <p:ph type="body" idx="1"/>
          </p:nvPr>
        </p:nvSpPr>
        <p:spPr>
          <a:xfrm>
            <a:off x="609602" y="1600204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t" anchorCtr="0">
            <a:noAutofit/>
          </a:bodyPr>
          <a:lstStyle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b2f20c79b4_0_3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gb2f20c79b4_0_32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gb2f20c79b4_0_320"/>
          <p:cNvSpPr txBox="1">
            <a:spLocks noGrp="1"/>
          </p:cNvSpPr>
          <p:nvPr>
            <p:ph type="sldNum" idx="12"/>
          </p:nvPr>
        </p:nvSpPr>
        <p:spPr>
          <a:xfrm>
            <a:off x="8737603" y="6356353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1C18-37C9-6B4B-8B41-4C628F8743F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99BA6-01DD-4685-A29B-7B9AFEACFAC2}" type="slidenum">
              <a:rPr lang="es-CO" altLang="en-US" smtClean="0"/>
              <a:pPr>
                <a:defRPr/>
              </a:pPr>
              <a:t>1</a:t>
            </a:fld>
            <a:endParaRPr lang="es-CO" altLang="en-US"/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6" y="153926"/>
            <a:ext cx="3565525" cy="788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2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s-ES" sz="1600" b="1">
                <a:solidFill>
                  <a:srgbClr val="000066"/>
                </a:solidFill>
              </a:rPr>
              <a:t>COMISION INTERAMERICANA PARA EL</a:t>
            </a:r>
          </a:p>
          <a:p>
            <a:pPr algn="r"/>
            <a:r>
              <a:rPr lang="es-ES" sz="1600" b="1">
                <a:solidFill>
                  <a:srgbClr val="000066"/>
                </a:solidFill>
              </a:rPr>
              <a:t>CONTROL DEL ABUSO DE DROGAS</a:t>
            </a:r>
            <a:endParaRPr lang="en-US" sz="1600" b="1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552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n-US" sz="2800" b="1">
                <a:solidFill>
                  <a:srgbClr val="000066"/>
                </a:solidFill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552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algn="r"/>
            <a:r>
              <a:rPr lang="en-US" sz="1200">
                <a:solidFill>
                  <a:srgbClr val="999999"/>
                </a:solidFill>
              </a:rPr>
              <a:t>Secretaría de Seguridad Multidimensional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7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2159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s-ES" sz="1600" b="1">
                <a:latin typeface="Calibri"/>
              </a:rPr>
              <a:t>ASESORA MARCELA PONCE</a:t>
            </a:r>
            <a:endParaRPr lang="en-US"/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SESION PLENARIA </a:t>
            </a:r>
            <a:r>
              <a:rPr lang="es-ES" sz="1600" b="1" dirty="0">
                <a:latin typeface="Calibri"/>
              </a:rPr>
              <a:t>7, PANEL 8</a:t>
            </a:r>
            <a:endParaRPr lang="es-ES" sz="1600" b="1" dirty="0">
              <a:solidFill>
                <a:srgbClr val="000000"/>
              </a:solidFill>
              <a:latin typeface="Calibri"/>
              <a:cs typeface="Arial"/>
            </a:endParaRP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alibri"/>
                <a:cs typeface="Calibri"/>
              </a:rPr>
              <a:t>EXPERIENCIA CHILENA EN JUSTICIA TERAPÉUTICA: TRIBUNALES DE TRATAMIENTO DE DROGAS Y ALCOHOL</a:t>
            </a:r>
            <a:endParaRPr lang="es-ES" sz="1600">
              <a:solidFill>
                <a:schemeClr val="tx1"/>
              </a:solidFill>
              <a:latin typeface="Calibri"/>
            </a:endParaRPr>
          </a:p>
          <a:p>
            <a:pPr algn="ctr"/>
            <a:endParaRPr lang="es-E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7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US" sz="1600" b="1" dirty="0">
                <a:latin typeface="Calibri"/>
                <a:cs typeface="Calibri"/>
              </a:rPr>
              <a:t>SEPTUAGESIMO PERÍODO ORDINARIO DE SESIONES DE LA CICAD</a:t>
            </a:r>
            <a:endParaRPr lang="es-US" sz="1600" dirty="0">
              <a:latin typeface="Calibri"/>
              <a:cs typeface="Calibri"/>
            </a:endParaRPr>
          </a:p>
          <a:p>
            <a:r>
              <a:rPr lang="es-US" sz="1600" b="1" dirty="0">
                <a:latin typeface="Calibri"/>
                <a:cs typeface="Calibri"/>
              </a:rPr>
              <a:t>16-19 de noviembre de 2021 </a:t>
            </a:r>
            <a:endParaRPr lang="es-ES" sz="1600" dirty="0">
              <a:latin typeface="Calibri"/>
              <a:cs typeface="Calibri"/>
            </a:endParaRPr>
          </a:p>
          <a:p>
            <a:r>
              <a:rPr lang="en-US" sz="1600" b="1" dirty="0" err="1">
                <a:latin typeface="Calibri"/>
                <a:cs typeface="Calibri"/>
              </a:rPr>
              <a:t>Sesión</a:t>
            </a:r>
            <a:r>
              <a:rPr lang="en-US" sz="1600" b="1" dirty="0">
                <a:latin typeface="Calibri"/>
                <a:cs typeface="Calibri"/>
              </a:rPr>
              <a:t> virtual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4253" y="1277470"/>
            <a:ext cx="1949823" cy="85911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CO" sz="1600" b="1" dirty="0">
                <a:latin typeface="Calibri"/>
                <a:cs typeface="Calibri"/>
              </a:rPr>
              <a:t>OEA/</a:t>
            </a:r>
            <a:r>
              <a:rPr lang="es-CO" sz="1600" b="1" dirty="0" err="1">
                <a:latin typeface="Calibri"/>
                <a:cs typeface="Calibri"/>
              </a:rPr>
              <a:t>Ser.L</a:t>
            </a:r>
            <a:r>
              <a:rPr lang="es-CO" sz="1600" b="1" dirty="0">
                <a:latin typeface="Calibri"/>
                <a:cs typeface="Calibri"/>
              </a:rPr>
              <a:t>/ XIV.2.70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CO" sz="1600" b="1" dirty="0">
                <a:latin typeface="Calibri"/>
                <a:cs typeface="Calibri"/>
              </a:rPr>
              <a:t>CICAD/doc.2653/21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US" sz="1600" b="1" dirty="0">
                <a:latin typeface="Calibri"/>
                <a:cs typeface="Calibri"/>
              </a:rPr>
              <a:t>19 de noviembre, 2021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ES" sz="1600" b="1" dirty="0">
                <a:latin typeface="Calibri"/>
                <a:cs typeface="Calibri"/>
              </a:rPr>
              <a:t>                        Textual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3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62;p21">
            <a:extLst>
              <a:ext uri="{FF2B5EF4-FFF2-40B4-BE49-F238E27FC236}">
                <a16:creationId xmlns:a16="http://schemas.microsoft.com/office/drawing/2014/main" id="{DD6D2F7B-2F65-1F40-859A-25764655E23A}"/>
              </a:ext>
            </a:extLst>
          </p:cNvPr>
          <p:cNvSpPr txBox="1"/>
          <p:nvPr/>
        </p:nvSpPr>
        <p:spPr>
          <a:xfrm>
            <a:off x="791275" y="947069"/>
            <a:ext cx="5681462" cy="401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5000"/>
              </a:lnSpc>
            </a:pPr>
            <a:r>
              <a:rPr lang="es-CL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Antecedentes</a:t>
            </a:r>
            <a:endParaRPr sz="2400" b="1" dirty="0">
              <a:solidFill>
                <a:srgbClr val="FF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algn="ctr">
              <a:lnSpc>
                <a:spcPct val="115000"/>
              </a:lnSpc>
            </a:pPr>
            <a:endParaRPr sz="18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sz="18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</a:pPr>
            <a:r>
              <a:rPr lang="es-CL" sz="18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1989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: Surge el primer TTD en Florida, EE.UU., post crisis del crack.</a:t>
            </a:r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</a:pP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1995: 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 crea el primer TTD para jóvenes. El Departamento de Justicia  de EE.UU. crea el programa de TTD.</a:t>
            </a:r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0D8E95-24D6-4756-9F67-5F963A2BA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677" y="3633150"/>
            <a:ext cx="2097748" cy="2097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30889F-98FB-472F-AB27-13CF0A477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959" y="1399378"/>
            <a:ext cx="1767184" cy="17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43E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65;p21">
            <a:extLst>
              <a:ext uri="{FF2B5EF4-FFF2-40B4-BE49-F238E27FC236}">
                <a16:creationId xmlns:a16="http://schemas.microsoft.com/office/drawing/2014/main" id="{58FA4336-8C66-E64C-AFC0-6A24EB76DF6D}"/>
              </a:ext>
            </a:extLst>
          </p:cNvPr>
          <p:cNvSpPr txBox="1"/>
          <p:nvPr/>
        </p:nvSpPr>
        <p:spPr>
          <a:xfrm>
            <a:off x="457977" y="454833"/>
            <a:ext cx="7451583" cy="415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5000"/>
              </a:lnSpc>
            </a:pPr>
            <a:r>
              <a:rPr lang="en-US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Inicios del TTD </a:t>
            </a:r>
            <a:r>
              <a:rPr lang="en-US" sz="2400" b="1" dirty="0" err="1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en</a:t>
            </a:r>
            <a:r>
              <a:rPr lang="en-US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Chile</a:t>
            </a:r>
            <a:endParaRPr lang="en-US" sz="24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114300" algn="just">
              <a:lnSpc>
                <a:spcPct val="115000"/>
              </a:lnSpc>
            </a:pPr>
            <a:endParaRPr lang="en-US" sz="24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En Chile, en el año 2004 se inicia proyecto piloto </a:t>
            </a:r>
            <a:r>
              <a:rPr lang="es-CL" sz="1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para adultos 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TTD en Valparaíso.  </a:t>
            </a:r>
          </a:p>
          <a:p>
            <a:pPr marL="114300" algn="just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Posteriormente, en el año 2006 comienza su implementación como programa TTD Adultos en la Fiscalía Centro Norte.</a:t>
            </a:r>
          </a:p>
          <a:p>
            <a:pPr marL="114300" algn="just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Desde el año 2008 se implementa el </a:t>
            </a:r>
            <a:r>
              <a:rPr lang="es-CL" sz="1800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programa TTD </a:t>
            </a:r>
            <a:r>
              <a:rPr lang="es-CL" sz="1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Adolescentes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</a:t>
            </a:r>
            <a:endParaRPr lang="es-CL" sz="1800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114300" algn="just">
              <a:lnSpc>
                <a:spcPct val="115000"/>
              </a:lnSpc>
            </a:pPr>
            <a:endParaRPr lang="es-CL" sz="2400" b="1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Actualmente </a:t>
            </a:r>
            <a:endParaRPr lang="es-CL" sz="2400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114300" algn="just">
              <a:lnSpc>
                <a:spcPct val="115000"/>
              </a:lnSpc>
            </a:pPr>
            <a:endParaRPr lang="es-CL" sz="2400" dirty="0">
              <a:solidFill>
                <a:srgbClr val="FF33CC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Los Tribunales de Tratamiento de drogas y alcohol, están en </a:t>
            </a: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11 regiones del país. </a:t>
            </a:r>
          </a:p>
          <a:p>
            <a:pPr marL="114300" algn="just">
              <a:lnSpc>
                <a:spcPct val="115000"/>
              </a:lnSpc>
            </a:pPr>
            <a:endParaRPr lang="es-CL" sz="18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18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Su labor diaria se desarrolla en 33 Tribunales de Garantía </a:t>
            </a:r>
            <a:r>
              <a:rPr lang="es-CL" sz="18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y 28 de ellos, incluyen el trabajo con adolescentes.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2105DE0-898F-41EF-991F-8488380D06E7}"/>
              </a:ext>
            </a:extLst>
          </p:cNvPr>
          <p:cNvGrpSpPr/>
          <p:nvPr/>
        </p:nvGrpSpPr>
        <p:grpSpPr>
          <a:xfrm>
            <a:off x="8737601" y="2389640"/>
            <a:ext cx="2178065" cy="2218254"/>
            <a:chOff x="6803995" y="3429000"/>
            <a:chExt cx="1145449" cy="125943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64B8DC48-550B-4936-9063-22B745DE5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565" y="3429000"/>
              <a:ext cx="583768" cy="58376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09D37A9-2354-4823-9CA1-3685B2ED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91" y="3429000"/>
              <a:ext cx="589778" cy="589778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3517E7F-34EA-4CCE-8EF8-6F8451BA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281" y="4042071"/>
              <a:ext cx="749163" cy="644138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2D1F6A6-E945-4DD9-B272-B1C9FD33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995" y="4048081"/>
              <a:ext cx="640349" cy="640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91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43E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68;p21">
            <a:extLst>
              <a:ext uri="{FF2B5EF4-FFF2-40B4-BE49-F238E27FC236}">
                <a16:creationId xmlns:a16="http://schemas.microsoft.com/office/drawing/2014/main" id="{A6987544-C65B-C940-9C49-466CCE6536F6}"/>
              </a:ext>
            </a:extLst>
          </p:cNvPr>
          <p:cNvSpPr txBox="1"/>
          <p:nvPr/>
        </p:nvSpPr>
        <p:spPr>
          <a:xfrm>
            <a:off x="495950" y="706155"/>
            <a:ext cx="7710790" cy="530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>
              <a:lnSpc>
                <a:spcPct val="115000"/>
              </a:lnSpc>
            </a:pPr>
            <a:r>
              <a:rPr lang="es-CL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Impacto del TTD</a:t>
            </a:r>
          </a:p>
          <a:p>
            <a:pPr marL="114300" algn="just">
              <a:lnSpc>
                <a:spcPct val="115000"/>
              </a:lnSpc>
            </a:pPr>
            <a:endParaRPr lang="es-CL" sz="1600" b="1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De acuerdo a un estudio de </a:t>
            </a:r>
            <a:r>
              <a:rPr lang="es-CL" sz="2000" b="1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Paz Ciudadana 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en el 2018, se evidencia que </a:t>
            </a:r>
            <a:r>
              <a:rPr lang="es-CL" sz="2000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el TTD favorece </a:t>
            </a:r>
            <a:r>
              <a:rPr lang="es-CL" sz="2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la disminución de la reincidencia delictual. </a:t>
            </a:r>
          </a:p>
          <a:p>
            <a:pPr marL="114300" algn="just">
              <a:lnSpc>
                <a:spcPct val="115000"/>
              </a:lnSpc>
            </a:pP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 algn="just">
              <a:lnSpc>
                <a:spcPct val="115000"/>
              </a:lnSpc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Dicho estudio confirma que el programa </a:t>
            </a:r>
            <a:r>
              <a:rPr lang="es-CL" sz="2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disminuye en 30% -o en un tercio-  la reincidencia </a:t>
            </a: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(21% de reincidencia) en comparación a la reincidencia de personas con consumo problemático de alcohol y/o drogas que cometen la misma clase de delitos (29,7% de reincidencia).</a:t>
            </a:r>
          </a:p>
          <a:p>
            <a:pPr marL="114300" algn="ctr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lang="es-CL" sz="1800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14300" algn="ctr">
              <a:lnSpc>
                <a:spcPct val="115000"/>
              </a:lnSpc>
            </a:pPr>
            <a:endParaRPr lang="es-CL" sz="1800" b="1" dirty="0">
              <a:solidFill>
                <a:srgbClr val="FF000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6EACC14-BE26-4BC3-B254-D4A45079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308" y="1548609"/>
            <a:ext cx="1742856" cy="17428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459FD0-E829-40AB-B0BB-A04C355B4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8" y="3809249"/>
            <a:ext cx="1775698" cy="17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5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64;p21">
            <a:extLst>
              <a:ext uri="{FF2B5EF4-FFF2-40B4-BE49-F238E27FC236}">
                <a16:creationId xmlns:a16="http://schemas.microsoft.com/office/drawing/2014/main" id="{447D5C75-E550-8A48-A563-6730CCD63699}"/>
              </a:ext>
            </a:extLst>
          </p:cNvPr>
          <p:cNvSpPr/>
          <p:nvPr/>
        </p:nvSpPr>
        <p:spPr>
          <a:xfrm>
            <a:off x="3834572" y="1383050"/>
            <a:ext cx="6475228" cy="46319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1" name="Google Shape;206;gb3aee70cc3_2_68">
            <a:extLst>
              <a:ext uri="{FF2B5EF4-FFF2-40B4-BE49-F238E27FC236}">
                <a16:creationId xmlns:a16="http://schemas.microsoft.com/office/drawing/2014/main" id="{D306894E-546F-F54D-8BE9-5C3E792FD4B6}"/>
              </a:ext>
            </a:extLst>
          </p:cNvPr>
          <p:cNvSpPr txBox="1">
            <a:spLocks/>
          </p:cNvSpPr>
          <p:nvPr/>
        </p:nvSpPr>
        <p:spPr>
          <a:xfrm>
            <a:off x="780464" y="342088"/>
            <a:ext cx="10006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65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r>
              <a:rPr lang="es-CL" sz="2400" b="1" dirty="0">
                <a:solidFill>
                  <a:srgbClr val="FF33CC"/>
                </a:solidFill>
              </a:rPr>
              <a:t>Ingresos al programa 2019-2020</a:t>
            </a:r>
          </a:p>
        </p:txBody>
      </p:sp>
      <p:sp>
        <p:nvSpPr>
          <p:cNvPr id="12" name="Google Shape;161;p21">
            <a:extLst>
              <a:ext uri="{FF2B5EF4-FFF2-40B4-BE49-F238E27FC236}">
                <a16:creationId xmlns:a16="http://schemas.microsoft.com/office/drawing/2014/main" id="{CAEA11F0-0BD5-FF4A-81F8-08D3191D1917}"/>
              </a:ext>
            </a:extLst>
          </p:cNvPr>
          <p:cNvSpPr/>
          <p:nvPr/>
        </p:nvSpPr>
        <p:spPr>
          <a:xfrm>
            <a:off x="582930" y="1095710"/>
            <a:ext cx="6932085" cy="1378935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SzPts val="1400"/>
            </a:pP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23C7841-0C8F-7B45-9CDF-4BE07A58B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31852"/>
              </p:ext>
            </p:extLst>
          </p:nvPr>
        </p:nvGraphicFramePr>
        <p:xfrm>
          <a:off x="3881834" y="2782039"/>
          <a:ext cx="6905330" cy="2598420"/>
        </p:xfrm>
        <a:graphic>
          <a:graphicData uri="http://schemas.openxmlformats.org/drawingml/2006/table">
            <a:tbl>
              <a:tblPr>
                <a:tableStyleId>{FEECDA1D-3D4A-488B-8428-2221963A795A}</a:tableStyleId>
              </a:tblPr>
              <a:tblGrid>
                <a:gridCol w="4126356">
                  <a:extLst>
                    <a:ext uri="{9D8B030D-6E8A-4147-A177-3AD203B41FA5}">
                      <a16:colId xmlns:a16="http://schemas.microsoft.com/office/drawing/2014/main" val="233956792"/>
                    </a:ext>
                  </a:extLst>
                </a:gridCol>
                <a:gridCol w="1389487">
                  <a:extLst>
                    <a:ext uri="{9D8B030D-6E8A-4147-A177-3AD203B41FA5}">
                      <a16:colId xmlns:a16="http://schemas.microsoft.com/office/drawing/2014/main" val="3129094415"/>
                    </a:ext>
                  </a:extLst>
                </a:gridCol>
                <a:gridCol w="1389487">
                  <a:extLst>
                    <a:ext uri="{9D8B030D-6E8A-4147-A177-3AD203B41FA5}">
                      <a16:colId xmlns:a16="http://schemas.microsoft.com/office/drawing/2014/main" val="75683678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VÍAS DE ACCESO AL PROGRAMA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547546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042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Adultos vía SCP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4103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Adultos por otras vías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674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Adolescentes vía SCP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9425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Adolescentes por otras vías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631408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INGRESOS AL PROGRAMA POR AÑO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3709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ADULTOS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45287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ADOLESCENTES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745765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11395"/>
              </p:ext>
            </p:extLst>
          </p:nvPr>
        </p:nvGraphicFramePr>
        <p:xfrm>
          <a:off x="697231" y="1129008"/>
          <a:ext cx="6709410" cy="1309592"/>
        </p:xfrm>
        <a:graphic>
          <a:graphicData uri="http://schemas.openxmlformats.org/drawingml/2006/table">
            <a:tbl>
              <a:tblPr>
                <a:tableStyleId>{FEECDA1D-3D4A-488B-8428-2221963A795A}</a:tableStyleId>
              </a:tblPr>
              <a:tblGrid>
                <a:gridCol w="4009282">
                  <a:extLst>
                    <a:ext uri="{9D8B030D-6E8A-4147-A177-3AD203B41FA5}">
                      <a16:colId xmlns:a16="http://schemas.microsoft.com/office/drawing/2014/main" val="1664952242"/>
                    </a:ext>
                  </a:extLst>
                </a:gridCol>
                <a:gridCol w="1350064">
                  <a:extLst>
                    <a:ext uri="{9D8B030D-6E8A-4147-A177-3AD203B41FA5}">
                      <a16:colId xmlns:a16="http://schemas.microsoft.com/office/drawing/2014/main" val="1847515283"/>
                    </a:ext>
                  </a:extLst>
                </a:gridCol>
                <a:gridCol w="1350064">
                  <a:extLst>
                    <a:ext uri="{9D8B030D-6E8A-4147-A177-3AD203B41FA5}">
                      <a16:colId xmlns:a16="http://schemas.microsoft.com/office/drawing/2014/main" val="3109347072"/>
                    </a:ext>
                  </a:extLst>
                </a:gridCol>
              </a:tblGrid>
              <a:tr h="311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LEVANTAMIENTO DE CASOS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77828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Adultos vía tamizaje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437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4462999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Adultos vía derivación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1749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673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99007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Adolescentes vía tamizaje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521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189595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Adolescentes vía derivación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462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82805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65879"/>
              </p:ext>
            </p:extLst>
          </p:nvPr>
        </p:nvGraphicFramePr>
        <p:xfrm>
          <a:off x="480061" y="5697598"/>
          <a:ext cx="3401773" cy="975360"/>
        </p:xfrm>
        <a:graphic>
          <a:graphicData uri="http://schemas.openxmlformats.org/drawingml/2006/table">
            <a:tbl>
              <a:tblPr>
                <a:tableStyleId>{FEECDA1D-3D4A-488B-8428-2221963A795A}</a:tableStyleId>
              </a:tblPr>
              <a:tblGrid>
                <a:gridCol w="1383030">
                  <a:extLst>
                    <a:ext uri="{9D8B030D-6E8A-4147-A177-3AD203B41FA5}">
                      <a16:colId xmlns:a16="http://schemas.microsoft.com/office/drawing/2014/main" val="611007010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1484877966"/>
                    </a:ext>
                  </a:extLst>
                </a:gridCol>
                <a:gridCol w="1298653">
                  <a:extLst>
                    <a:ext uri="{9D8B030D-6E8A-4147-A177-3AD203B41FA5}">
                      <a16:colId xmlns:a16="http://schemas.microsoft.com/office/drawing/2014/main" val="41018857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EGRESO EXITOSO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08259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Adultos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24856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Adolescentes</a:t>
                      </a:r>
                      <a:endParaRPr lang="es-C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152841"/>
                  </a:ext>
                </a:extLst>
              </a:tr>
            </a:tbl>
          </a:graphicData>
        </a:graphic>
      </p:graphicFrame>
      <p:sp>
        <p:nvSpPr>
          <p:cNvPr id="14" name="Google Shape;161;p21">
            <a:extLst>
              <a:ext uri="{FF2B5EF4-FFF2-40B4-BE49-F238E27FC236}">
                <a16:creationId xmlns:a16="http://schemas.microsoft.com/office/drawing/2014/main" id="{CAEA11F0-0BD5-FF4A-81F8-08D3191D1917}"/>
              </a:ext>
            </a:extLst>
          </p:cNvPr>
          <p:cNvSpPr/>
          <p:nvPr/>
        </p:nvSpPr>
        <p:spPr>
          <a:xfrm>
            <a:off x="480061" y="5642676"/>
            <a:ext cx="3417654" cy="1078014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SzPts val="1400"/>
            </a:pP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61;p21">
            <a:extLst>
              <a:ext uri="{FF2B5EF4-FFF2-40B4-BE49-F238E27FC236}">
                <a16:creationId xmlns:a16="http://schemas.microsoft.com/office/drawing/2014/main" id="{CAEA11F0-0BD5-FF4A-81F8-08D3191D1917}"/>
              </a:ext>
            </a:extLst>
          </p:cNvPr>
          <p:cNvSpPr/>
          <p:nvPr/>
        </p:nvSpPr>
        <p:spPr>
          <a:xfrm>
            <a:off x="3737610" y="2700818"/>
            <a:ext cx="7155181" cy="2734268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20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400"/>
            </a:pPr>
            <a:endParaRPr lang="es-CL" sz="14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>
              <a:buSzPts val="1400"/>
            </a:pP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8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280160" y="2927008"/>
            <a:ext cx="9321975" cy="6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III. Coordinación institucional: base del Programa TTD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384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15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gb3aee70cc3_2_68"/>
          <p:cNvSpPr txBox="1">
            <a:spLocks noGrp="1"/>
          </p:cNvSpPr>
          <p:nvPr>
            <p:ph type="body" idx="4294967295"/>
          </p:nvPr>
        </p:nvSpPr>
        <p:spPr>
          <a:xfrm>
            <a:off x="314792" y="343725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4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Instituciones participantes</a:t>
            </a:r>
          </a:p>
        </p:txBody>
      </p: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314793" y="1394696"/>
            <a:ext cx="6214344" cy="38518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Ministerio de Justicia </a:t>
            </a:r>
            <a:r>
              <a:rPr lang="es-CL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Derechos Humanos  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(rol coordinador).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Poder Judicial 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(con un interlocutor oficial designado por el máximo tribunal chileno)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Ministerio Público </a:t>
            </a: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(Fiscalía).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Defensoría Penal Pública.</a:t>
            </a:r>
          </a:p>
          <a:p>
            <a:pPr marL="342900" lvl="0" indent="-342900" algn="just"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SENDA (</a:t>
            </a: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Servicio Nacional para la Prevención y Rehabilitación del Consumo de Drogas y Alcohol).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60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v"/>
            </a:pPr>
            <a:r>
              <a:rPr lang="es-CL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Fundación Paz Ciudadana.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1600"/>
              <a:buFont typeface="Wingdings" panose="05000000000000000000" pitchFamily="2" charset="2"/>
              <a:buChar char="ü"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0509A3F-A019-466A-8F63-ABF059E95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02" y="3997489"/>
            <a:ext cx="2358101" cy="2358101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976E1B42-DF02-4DB1-BBFD-8B02D9053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290" y="1332587"/>
            <a:ext cx="2277014" cy="22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16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662224" y="1526884"/>
            <a:ext cx="6225782" cy="31108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A nivel nacional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1" i="0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Convenio Interinstitucional de colaboración, año 2012.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Mesas de coordinación: operativa, por subtema, etc.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A nivel regional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1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Protocolos regionales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Mesas regionales </a:t>
            </a: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b3aee70cc3_2_68"/>
          <p:cNvSpPr txBox="1"/>
          <p:nvPr/>
        </p:nvSpPr>
        <p:spPr>
          <a:xfrm>
            <a:off x="583307" y="548459"/>
            <a:ext cx="6304698" cy="590211"/>
          </a:xfrm>
          <a:prstGeom prst="rect">
            <a:avLst/>
          </a:prstGeom>
          <a:noFill/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Marco institucional de programa en Chile</a:t>
            </a:r>
          </a:p>
        </p:txBody>
      </p:sp>
      <p:pic>
        <p:nvPicPr>
          <p:cNvPr id="12" name="Google Shape;194;gb3aee70cc3_2_0">
            <a:extLst>
              <a:ext uri="{FF2B5EF4-FFF2-40B4-BE49-F238E27FC236}">
                <a16:creationId xmlns:a16="http://schemas.microsoft.com/office/drawing/2014/main" id="{A7A1C62B-69B2-49ED-9957-1877D7D8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8005" y="1138670"/>
            <a:ext cx="1341280" cy="5017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D2105DE0-898F-41EF-991F-8488380D06E7}"/>
              </a:ext>
            </a:extLst>
          </p:cNvPr>
          <p:cNvGrpSpPr/>
          <p:nvPr/>
        </p:nvGrpSpPr>
        <p:grpSpPr>
          <a:xfrm>
            <a:off x="8737601" y="2424251"/>
            <a:ext cx="2093394" cy="2213441"/>
            <a:chOff x="6803995" y="3429000"/>
            <a:chExt cx="1145449" cy="125943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4B8DC48-550B-4936-9063-22B745DE5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565" y="3429000"/>
              <a:ext cx="583768" cy="58376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09D37A9-2354-4823-9CA1-3685B2ED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091" y="3429000"/>
              <a:ext cx="589778" cy="589778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3517E7F-34EA-4CCE-8EF8-6F8451BA6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281" y="4042071"/>
              <a:ext cx="749163" cy="64413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2D1F6A6-E945-4DD9-B272-B1C9FD33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995" y="4048081"/>
              <a:ext cx="640349" cy="640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468102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17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626554" y="1683305"/>
            <a:ext cx="6531301" cy="157974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-Manuales de funcionamiento para cada población.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Documentos técnicos: bajada interinstitucional.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Anteproyecto de ley</a:t>
            </a:r>
          </a:p>
        </p:txBody>
      </p:sp>
      <p:sp>
        <p:nvSpPr>
          <p:cNvPr id="12" name="Google Shape;255;gb3aee70cc3_2_324">
            <a:extLst>
              <a:ext uri="{FF2B5EF4-FFF2-40B4-BE49-F238E27FC236}">
                <a16:creationId xmlns:a16="http://schemas.microsoft.com/office/drawing/2014/main" id="{5720F627-EA9C-41A8-9705-468C477C938B}"/>
              </a:ext>
            </a:extLst>
          </p:cNvPr>
          <p:cNvSpPr/>
          <p:nvPr/>
        </p:nvSpPr>
        <p:spPr>
          <a:xfrm>
            <a:off x="583307" y="1043160"/>
            <a:ext cx="6531301" cy="5218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CL" sz="2000" b="1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Instrumentos del programa</a:t>
            </a:r>
            <a:endParaRPr sz="2400" b="1" i="0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2E805F-2888-461F-B7E3-2E72C69B4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453" y="2001072"/>
            <a:ext cx="2523957" cy="2523957"/>
          </a:xfrm>
          <a:prstGeom prst="rect">
            <a:avLst/>
          </a:prstGeom>
        </p:spPr>
      </p:pic>
      <p:sp>
        <p:nvSpPr>
          <p:cNvPr id="13" name="Google Shape;208;gb3aee70cc3_2_68"/>
          <p:cNvSpPr txBox="1"/>
          <p:nvPr/>
        </p:nvSpPr>
        <p:spPr>
          <a:xfrm>
            <a:off x="583308" y="4035958"/>
            <a:ext cx="6876272" cy="157974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SzPts val="1600"/>
            </a:pPr>
            <a:r>
              <a:rPr lang="es-E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Desafíos a nivel de institucionalidad:  </a:t>
            </a:r>
            <a:endParaRPr lang="es-ES" sz="2400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Ley TTD: salir el ámbito del acuerdo de voluntad para pasar a cobertura nacional como garantía de justicia.</a:t>
            </a: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02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778450" y="2439322"/>
            <a:ext cx="7975500" cy="8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IV. Herramientas legales y vías de ingreso TTD</a:t>
            </a:r>
          </a:p>
        </p:txBody>
      </p:sp>
    </p:spTree>
    <p:extLst>
      <p:ext uri="{BB962C8B-B14F-4D97-AF65-F5344CB8AC3E}">
        <p14:creationId xmlns:p14="http://schemas.microsoft.com/office/powerpoint/2010/main" val="135268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3aee70cc3_2_102"/>
          <p:cNvSpPr txBox="1"/>
          <p:nvPr/>
        </p:nvSpPr>
        <p:spPr>
          <a:xfrm>
            <a:off x="583300" y="456181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9" name="Google Shape;279;gb3aee70cc3_2_102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b3aee70cc3_2_102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19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81" name="Google Shape;281;gb3aee70cc3_2_102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82" name="Google Shape;282;gb3aee70cc3_2_102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gb3aee70cc3_2_102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Google Shape;284;gb3aee70cc3_2_102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b3aee70cc3_2_102"/>
          <p:cNvSpPr txBox="1"/>
          <p:nvPr/>
        </p:nvSpPr>
        <p:spPr>
          <a:xfrm>
            <a:off x="583300" y="985925"/>
            <a:ext cx="10167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Criterios de ingreso al programa </a:t>
            </a:r>
            <a:r>
              <a:rPr lang="es-ES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2000" b="1" i="0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b="0" i="0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b3aee70cc3_2_102"/>
          <p:cNvSpPr/>
          <p:nvPr/>
        </p:nvSpPr>
        <p:spPr>
          <a:xfrm>
            <a:off x="583300" y="1825677"/>
            <a:ext cx="4209144" cy="394423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Criterios jurídicos de ingreso a  Población Adulta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es-CL"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Suspensión condicional del procedimiento </a:t>
            </a:r>
          </a:p>
          <a:p>
            <a:pPr lvl="0">
              <a:buSzPts val="1300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Hay otras vías en exploración, pilotaje.</a:t>
            </a:r>
          </a:p>
          <a:p>
            <a:pPr lvl="0">
              <a:buSzPts val="1300"/>
            </a:pPr>
            <a:endParaRPr lang="es-CL"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908DEA-9798-42A4-8CA2-3D0F70FDF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600" y="2854846"/>
            <a:ext cx="1946483" cy="1885893"/>
          </a:xfrm>
          <a:prstGeom prst="rect">
            <a:avLst/>
          </a:prstGeom>
        </p:spPr>
      </p:pic>
      <p:sp>
        <p:nvSpPr>
          <p:cNvPr id="16" name="Google Shape;287;gb3aee70cc3_2_102"/>
          <p:cNvSpPr/>
          <p:nvPr/>
        </p:nvSpPr>
        <p:spPr>
          <a:xfrm>
            <a:off x="7378305" y="1832481"/>
            <a:ext cx="4209144" cy="394423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33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300"/>
            </a:pPr>
            <a:r>
              <a:rPr lang="es-C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Criterios jurídicos de ingreso a  Población Adolescente</a:t>
            </a:r>
          </a:p>
          <a:p>
            <a:pPr lvl="0" algn="ctr">
              <a:buSzPts val="1300"/>
            </a:pPr>
            <a:endParaRPr lang="es-CL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lang="es-CL"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Medida Cautelar</a:t>
            </a:r>
          </a:p>
          <a:p>
            <a:pPr lvl="0">
              <a:buSzPts val="1300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Suspensión condicional del procedimiento</a:t>
            </a:r>
          </a:p>
          <a:p>
            <a:pPr lvl="0">
              <a:buSzPts val="1300"/>
            </a:pPr>
            <a:endParaRPr lang="es-CL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300"/>
            </a:pP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Sanción / Ejecución de la sanción</a:t>
            </a:r>
          </a:p>
          <a:p>
            <a:pPr lvl="0">
              <a:buSzPts val="1300"/>
            </a:pP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b2f20c79b4_0_10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b2f20c79b4_0_100"/>
          <p:cNvPicPr preferRelativeResize="0"/>
          <p:nvPr/>
        </p:nvPicPr>
        <p:blipFill rotWithShape="1">
          <a:blip r:embed="rId3">
            <a:alphaModFix/>
          </a:blip>
          <a:srcRect l="21346" t="45015" r="21283" b="45806"/>
          <a:stretch/>
        </p:blipFill>
        <p:spPr>
          <a:xfrm>
            <a:off x="5193447" y="6610634"/>
            <a:ext cx="1996649" cy="25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b2f20c79b4_0_100"/>
          <p:cNvPicPr preferRelativeResize="0"/>
          <p:nvPr/>
        </p:nvPicPr>
        <p:blipFill rotWithShape="1">
          <a:blip r:embed="rId4">
            <a:alphaModFix/>
          </a:blip>
          <a:srcRect t="14283" b="79576"/>
          <a:stretch/>
        </p:blipFill>
        <p:spPr>
          <a:xfrm>
            <a:off x="2163020" y="3907137"/>
            <a:ext cx="8057501" cy="9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b2f20c79b4_0_100"/>
          <p:cNvSpPr txBox="1"/>
          <p:nvPr/>
        </p:nvSpPr>
        <p:spPr>
          <a:xfrm>
            <a:off x="5298922" y="5143741"/>
            <a:ext cx="6513478" cy="144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00" tIns="0" rIns="91400" bIns="215850" anchor="ctr" anchorCtr="0">
            <a:noAutofit/>
          </a:bodyPr>
          <a:lstStyle/>
          <a:p>
            <a:pPr lvl="0" algn="r">
              <a:buSzPts val="1800"/>
            </a:pPr>
            <a:r>
              <a:rPr lang="es-MX" sz="18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Marcela Ponce Cornejo</a:t>
            </a:r>
            <a:endParaRPr lang="es-CL" sz="1800" b="1" i="0" u="none" strike="noStrike" cap="none" dirty="0">
              <a:solidFill>
                <a:srgbClr val="EEEC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>
              <a:buSzPts val="1800"/>
            </a:pPr>
            <a:r>
              <a:rPr lang="es-CL" sz="1600" b="1" i="0" u="none" strike="noStrike" cap="none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b="1" dirty="0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Servicio Nacional para la Prevención y Rehabilitación del Consumo de Drogas y Alcohol (SENDA), Área Tribunales de Tratamiento de Drogas </a:t>
            </a:r>
            <a:endParaRPr sz="1600" b="1" i="0" u="none" strike="noStrike" cap="none" dirty="0">
              <a:solidFill>
                <a:srgbClr val="EEEC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b2f20c79b4_0_100"/>
          <p:cNvSpPr txBox="1"/>
          <p:nvPr/>
        </p:nvSpPr>
        <p:spPr>
          <a:xfrm>
            <a:off x="1721224" y="2983229"/>
            <a:ext cx="8499297" cy="144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Experiencia chilena en justicia terapéutica: Tribunales de Tratamiento de drogas y alcohol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oogle Shape;98;p14">
            <a:extLst>
              <a:ext uri="{FF2B5EF4-FFF2-40B4-BE49-F238E27FC236}">
                <a16:creationId xmlns:a16="http://schemas.microsoft.com/office/drawing/2014/main" id="{AB24C7D6-160B-4C04-8BAC-6F82E561C1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242" r="10579"/>
          <a:stretch/>
        </p:blipFill>
        <p:spPr>
          <a:xfrm>
            <a:off x="4977571" y="4095883"/>
            <a:ext cx="1818901" cy="6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4;gb2f20c79b4_0_100">
            <a:extLst>
              <a:ext uri="{FF2B5EF4-FFF2-40B4-BE49-F238E27FC236}">
                <a16:creationId xmlns:a16="http://schemas.microsoft.com/office/drawing/2014/main" id="{29397CCB-7898-46F1-B98C-3040C3FE628F}"/>
              </a:ext>
            </a:extLst>
          </p:cNvPr>
          <p:cNvSpPr txBox="1"/>
          <p:nvPr/>
        </p:nvSpPr>
        <p:spPr>
          <a:xfrm>
            <a:off x="7190096" y="5754850"/>
            <a:ext cx="4516829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CL" sz="160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Noviembre</a:t>
            </a:r>
            <a:r>
              <a:rPr lang="es-CL" sz="160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endParaRPr sz="160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64;p34">
            <a:extLst>
              <a:ext uri="{FF2B5EF4-FFF2-40B4-BE49-F238E27FC236}">
                <a16:creationId xmlns:a16="http://schemas.microsoft.com/office/drawing/2014/main" id="{C0A86F5B-8B6A-4C05-A631-52A68FC1EE35}"/>
              </a:ext>
            </a:extLst>
          </p:cNvPr>
          <p:cNvSpPr txBox="1">
            <a:spLocks/>
          </p:cNvSpPr>
          <p:nvPr/>
        </p:nvSpPr>
        <p:spPr>
          <a:xfrm>
            <a:off x="8887726" y="6507990"/>
            <a:ext cx="2844059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2918" tIns="61459" rIns="122918" bIns="61459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14567">
              <a:buClrTx/>
            </a:pPr>
            <a:fld id="{00000000-1234-1234-1234-123412341234}" type="slidenum">
              <a:rPr lang="es-CL" sz="1400" kern="12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defTabSz="614567">
                <a:buClrTx/>
              </a:pPr>
              <a:t>2</a:t>
            </a:fld>
            <a:endParaRPr lang="es-CL" sz="1400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Google Shape;257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6565" y="260143"/>
            <a:ext cx="1996649" cy="1768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20</a:t>
            </a:fld>
            <a:endParaRPr lang="es-CL" dirty="0"/>
          </a:p>
        </p:txBody>
      </p:sp>
      <p:sp>
        <p:nvSpPr>
          <p:cNvPr id="5" name="Google Shape;278;gb3aee70cc3_2_102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Google Shape;280;gb3aee70cc3_2_102"/>
          <p:cNvSpPr txBox="1">
            <a:spLocks/>
          </p:cNvSpPr>
          <p:nvPr/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88888"/>
              </a:buClr>
            </a:pPr>
            <a:fld id="{00000000-1234-1234-1234-123412341234}" type="slidenum">
              <a:rPr lang="es-CL" sz="1400" smtClean="0"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pPr>
                <a:buClr>
                  <a:srgbClr val="888888"/>
                </a:buClr>
              </a:pPr>
              <a:t>20</a:t>
            </a:fld>
            <a:endParaRPr lang="es-CL" sz="1400" dirty="0"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7" name="Google Shape;281;gb3aee70cc3_2_102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8" name="Google Shape;282;gb3aee70cc3_2_102"/>
            <p:cNvPicPr preferRelativeResize="0"/>
            <p:nvPr/>
          </p:nvPicPr>
          <p:blipFill rotWithShape="1">
            <a:blip r:embed="rId2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83;gb3aee70cc3_2_102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288;gb3aee70cc3_2_102"/>
          <p:cNvSpPr/>
          <p:nvPr/>
        </p:nvSpPr>
        <p:spPr>
          <a:xfrm>
            <a:off x="619564" y="1394696"/>
            <a:ext cx="6853181" cy="3912991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ES" sz="2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Presentar un consumo problemático de sustancias (dependiente o abusivo).</a:t>
            </a: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Presentar un compromiso biopsicosocial moderado o severo.</a:t>
            </a: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Manifestar motivación para hacer tratamiento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6;gb3aee70cc3_2_102"/>
          <p:cNvSpPr txBox="1"/>
          <p:nvPr/>
        </p:nvSpPr>
        <p:spPr>
          <a:xfrm>
            <a:off x="1059418" y="979435"/>
            <a:ext cx="10167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Criterios sanitarios de ingreso al programa </a:t>
            </a:r>
            <a:r>
              <a:rPr lang="es-ES" sz="2400" b="1" i="0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2400" b="1" i="0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0" i="0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7C4574-60F2-4D5D-81C5-18CBE71CA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17" y="1310364"/>
            <a:ext cx="942369" cy="9423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54EBF6-84FF-479E-8D80-9ACBDE8B4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05" y="1989249"/>
            <a:ext cx="959859" cy="959859"/>
          </a:xfrm>
          <a:prstGeom prst="rect">
            <a:avLst/>
          </a:prstGeom>
        </p:spPr>
      </p:pic>
      <p:pic>
        <p:nvPicPr>
          <p:cNvPr id="14" name="Imagen 26" descr="ico3.png">
            <a:extLst>
              <a:ext uri="{FF2B5EF4-FFF2-40B4-BE49-F238E27FC236}">
                <a16:creationId xmlns:a16="http://schemas.microsoft.com/office/drawing/2014/main" id="{FB8D9B7D-22A6-4F62-9C5E-FA6706438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2917"/>
          <a:stretch>
            <a:fillRect/>
          </a:stretch>
        </p:blipFill>
        <p:spPr bwMode="auto">
          <a:xfrm>
            <a:off x="8121364" y="3094871"/>
            <a:ext cx="1636426" cy="12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3D8DAEB0-2922-4B69-ADB5-67D2D8720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7790" y="3855393"/>
            <a:ext cx="1593911" cy="1593911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D312A7F-C245-4764-BF8C-93714A367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6366" y="5053093"/>
            <a:ext cx="1156524" cy="11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3aee70cc3_2_102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9" name="Google Shape;279;gb3aee70cc3_2_102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b3aee70cc3_2_102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21</a:t>
            </a:fld>
            <a:endParaRPr sz="1400" b="0" i="0" u="none" strike="noStrike" cap="none" dirty="0">
              <a:solidFill>
                <a:srgbClr val="888888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81" name="Google Shape;281;gb3aee70cc3_2_102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82" name="Google Shape;282;gb3aee70cc3_2_102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gb3aee70cc3_2_102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4" name="Google Shape;284;gb3aee70cc3_2_102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b3aee70cc3_2_102"/>
          <p:cNvSpPr txBox="1"/>
          <p:nvPr/>
        </p:nvSpPr>
        <p:spPr>
          <a:xfrm>
            <a:off x="525128" y="946905"/>
            <a:ext cx="10167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Criterios / </a:t>
            </a:r>
            <a:r>
              <a:rPr lang="es-ES" sz="24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Filtros de acceso al programa </a:t>
            </a:r>
            <a:endParaRPr sz="2400" b="1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b3aee70cc3_2_102"/>
          <p:cNvSpPr/>
          <p:nvPr/>
        </p:nvSpPr>
        <p:spPr>
          <a:xfrm>
            <a:off x="3257550" y="1296255"/>
            <a:ext cx="5806440" cy="4325624"/>
          </a:xfrm>
          <a:prstGeom prst="roundRect">
            <a:avLst>
              <a:gd name="adj" fmla="val 16667"/>
            </a:avLst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CL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s-CL"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Dispuesto a asistir a tratamiento</a:t>
            </a: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endParaRPr lang="es-CL" sz="2000" dirty="0">
              <a:solidFill>
                <a:srgbClr val="FFFFFF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14300">
              <a:lnSpc>
                <a:spcPct val="115000"/>
              </a:lnSpc>
              <a:buClr>
                <a:srgbClr val="FFFFFF"/>
              </a:buClr>
              <a:buSzPts val="1100"/>
            </a:pPr>
            <a:r>
              <a:rPr lang="es-CL" sz="2000" dirty="0">
                <a:solidFill>
                  <a:srgbClr val="FFFFFF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- Dispuesto al seguimiento judicial.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8D5096-7E42-4C89-9305-EB4CACC74F52}"/>
              </a:ext>
            </a:extLst>
          </p:cNvPr>
          <p:cNvSpPr txBox="1"/>
          <p:nvPr/>
        </p:nvSpPr>
        <p:spPr>
          <a:xfrm>
            <a:off x="525128" y="252612"/>
            <a:ext cx="8757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IV.  Herramientas legales y vías de acceso a TTD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A9A1C9C-60A0-457A-B54F-7EFE987BD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734" y="2240061"/>
            <a:ext cx="1089066" cy="1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1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2228850" y="2948779"/>
            <a:ext cx="8183880" cy="78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V. Actores involucrados en el modelo chileno </a:t>
            </a:r>
          </a:p>
        </p:txBody>
      </p:sp>
    </p:spTree>
    <p:extLst>
      <p:ext uri="{BB962C8B-B14F-4D97-AF65-F5344CB8AC3E}">
        <p14:creationId xmlns:p14="http://schemas.microsoft.com/office/powerpoint/2010/main" val="2964506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 txBox="1"/>
          <p:nvPr/>
        </p:nvSpPr>
        <p:spPr>
          <a:xfrm>
            <a:off x="11356395" y="6242863"/>
            <a:ext cx="37446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Calibri"/>
              </a:rPr>
              <a:t>22</a:t>
            </a:r>
            <a:endParaRPr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1104900" y="834127"/>
            <a:ext cx="9058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D8D8D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8D8D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5" name="Google Shape;3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556" y="1223918"/>
            <a:ext cx="9521199" cy="293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8275" y="4385071"/>
            <a:ext cx="818220" cy="81822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9"/>
          <p:cNvSpPr txBox="1"/>
          <p:nvPr/>
        </p:nvSpPr>
        <p:spPr>
          <a:xfrm>
            <a:off x="2132332" y="4341347"/>
            <a:ext cx="1471232" cy="16004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dirty="0">
                <a:solidFill>
                  <a:srgbClr val="D7DDE8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DUPLA PSICOSOCIAL DE SENDA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1104850" y="6172552"/>
            <a:ext cx="79465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i="1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*En el caso de Adolescentes incorpora a SENAME y su Programa de Salidas Alternativas (PSA)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0" name="Google Shape;32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7816" y="4405425"/>
            <a:ext cx="813878" cy="81387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"/>
          <p:cNvSpPr txBox="1"/>
          <p:nvPr/>
        </p:nvSpPr>
        <p:spPr>
          <a:xfrm>
            <a:off x="8105775" y="4341347"/>
            <a:ext cx="17145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lt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Ministerio de Justicia y Derecho Humanos: Rol de coordinador interinstitucional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FF1A91-C5AF-4671-8F4D-C882B05D1F47}"/>
              </a:ext>
            </a:extLst>
          </p:cNvPr>
          <p:cNvSpPr txBox="1"/>
          <p:nvPr/>
        </p:nvSpPr>
        <p:spPr>
          <a:xfrm>
            <a:off x="699462" y="407049"/>
            <a:ext cx="8757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Actores involucrados</a:t>
            </a:r>
          </a:p>
        </p:txBody>
      </p:sp>
      <p:sp>
        <p:nvSpPr>
          <p:cNvPr id="14" name="Google Shape;317;p9">
            <a:extLst>
              <a:ext uri="{FF2B5EF4-FFF2-40B4-BE49-F238E27FC236}">
                <a16:creationId xmlns:a16="http://schemas.microsoft.com/office/drawing/2014/main" id="{C2F39F4C-88F2-4FFC-930F-5D2223A90D29}"/>
              </a:ext>
            </a:extLst>
          </p:cNvPr>
          <p:cNvSpPr txBox="1"/>
          <p:nvPr/>
        </p:nvSpPr>
        <p:spPr>
          <a:xfrm>
            <a:off x="6532503" y="4302902"/>
            <a:ext cx="3630672" cy="1169511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D7DDE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6" name="Google Shape;191;gb3aee70cc3_2_0"/>
            <p:cNvPicPr preferRelativeResize="0"/>
            <p:nvPr/>
          </p:nvPicPr>
          <p:blipFill rotWithShape="1">
            <a:blip r:embed="rId6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92;gb3aee70cc3_2_0"/>
            <p:cNvPicPr preferRelativeResize="0"/>
            <p:nvPr/>
          </p:nvPicPr>
          <p:blipFill rotWithShape="1">
            <a:blip r:embed="rId7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24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24</a:t>
            </a:fld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294;p32">
            <a:extLst>
              <a:ext uri="{FF2B5EF4-FFF2-40B4-BE49-F238E27FC236}">
                <a16:creationId xmlns:a16="http://schemas.microsoft.com/office/drawing/2014/main" id="{2342B71B-4557-2441-AB21-3242D4704DCB}"/>
              </a:ext>
            </a:extLst>
          </p:cNvPr>
          <p:cNvSpPr/>
          <p:nvPr/>
        </p:nvSpPr>
        <p:spPr>
          <a:xfrm>
            <a:off x="4975713" y="1436914"/>
            <a:ext cx="2600744" cy="87461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MAGISTRADO</a:t>
            </a:r>
            <a:endParaRPr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95;p32">
            <a:extLst>
              <a:ext uri="{FF2B5EF4-FFF2-40B4-BE49-F238E27FC236}">
                <a16:creationId xmlns:a16="http://schemas.microsoft.com/office/drawing/2014/main" id="{C34B171F-2CCD-C643-A1B3-57828AB0D259}"/>
              </a:ext>
            </a:extLst>
          </p:cNvPr>
          <p:cNvSpPr/>
          <p:nvPr/>
        </p:nvSpPr>
        <p:spPr>
          <a:xfrm>
            <a:off x="1162594" y="2635901"/>
            <a:ext cx="1795111" cy="1540274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</a:t>
            </a:r>
            <a:endParaRPr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296;p32">
            <a:extLst>
              <a:ext uri="{FF2B5EF4-FFF2-40B4-BE49-F238E27FC236}">
                <a16:creationId xmlns:a16="http://schemas.microsoft.com/office/drawing/2014/main" id="{A4616DE6-9307-BA4E-BD9F-75693FFA7F38}"/>
              </a:ext>
            </a:extLst>
          </p:cNvPr>
          <p:cNvSpPr/>
          <p:nvPr/>
        </p:nvSpPr>
        <p:spPr>
          <a:xfrm>
            <a:off x="11340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FAMILIAS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300;p32">
            <a:extLst>
              <a:ext uri="{FF2B5EF4-FFF2-40B4-BE49-F238E27FC236}">
                <a16:creationId xmlns:a16="http://schemas.microsoft.com/office/drawing/2014/main" id="{C86CF793-B4FB-7347-98D3-8C8123D2CB09}"/>
              </a:ext>
            </a:extLst>
          </p:cNvPr>
          <p:cNvSpPr/>
          <p:nvPr/>
        </p:nvSpPr>
        <p:spPr>
          <a:xfrm>
            <a:off x="25818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 O DUPLA PSICOSOCIAL</a:t>
            </a:r>
            <a:endParaRPr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301;p32">
            <a:extLst>
              <a:ext uri="{FF2B5EF4-FFF2-40B4-BE49-F238E27FC236}">
                <a16:creationId xmlns:a16="http://schemas.microsoft.com/office/drawing/2014/main" id="{16097D19-D013-024C-BE42-82BD84D0FF78}"/>
              </a:ext>
            </a:extLst>
          </p:cNvPr>
          <p:cNvSpPr/>
          <p:nvPr/>
        </p:nvSpPr>
        <p:spPr>
          <a:xfrm>
            <a:off x="40296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DE TRATAMIENTO</a:t>
            </a:r>
            <a:endParaRPr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302;p32">
            <a:extLst>
              <a:ext uri="{FF2B5EF4-FFF2-40B4-BE49-F238E27FC236}">
                <a16:creationId xmlns:a16="http://schemas.microsoft.com/office/drawing/2014/main" id="{54FDAF73-9100-8D4D-AE20-D82D5F8DE16B}"/>
              </a:ext>
            </a:extLst>
          </p:cNvPr>
          <p:cNvSpPr/>
          <p:nvPr/>
        </p:nvSpPr>
        <p:spPr>
          <a:xfrm>
            <a:off x="65442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303;p32">
            <a:extLst>
              <a:ext uri="{FF2B5EF4-FFF2-40B4-BE49-F238E27FC236}">
                <a16:creationId xmlns:a16="http://schemas.microsoft.com/office/drawing/2014/main" id="{82826FB5-16AE-4A4F-BC7A-E475328004D1}"/>
              </a:ext>
            </a:extLst>
          </p:cNvPr>
          <p:cNvSpPr/>
          <p:nvPr/>
        </p:nvSpPr>
        <p:spPr>
          <a:xfrm>
            <a:off x="79920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APOYO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(PSA - PEC)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304;p32">
            <a:extLst>
              <a:ext uri="{FF2B5EF4-FFF2-40B4-BE49-F238E27FC236}">
                <a16:creationId xmlns:a16="http://schemas.microsoft.com/office/drawing/2014/main" id="{02B7A0BC-1CA3-5C4A-BEC5-D16D2AF2DC68}"/>
              </a:ext>
            </a:extLst>
          </p:cNvPr>
          <p:cNvSpPr/>
          <p:nvPr/>
        </p:nvSpPr>
        <p:spPr>
          <a:xfrm>
            <a:off x="9439863" y="5002275"/>
            <a:ext cx="1232100" cy="7959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USUARIOS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1FF1A91-C5AF-4671-8F4D-C882B05D1F47}"/>
              </a:ext>
            </a:extLst>
          </p:cNvPr>
          <p:cNvSpPr txBox="1"/>
          <p:nvPr/>
        </p:nvSpPr>
        <p:spPr>
          <a:xfrm>
            <a:off x="699462" y="407049"/>
            <a:ext cx="8757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  <a:buNone/>
            </a:pPr>
            <a:r>
              <a:rPr lang="es-ES" sz="2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Actores involucrados</a:t>
            </a:r>
          </a:p>
        </p:txBody>
      </p:sp>
      <p:sp>
        <p:nvSpPr>
          <p:cNvPr id="25" name="Google Shape;295;p32">
            <a:extLst>
              <a:ext uri="{FF2B5EF4-FFF2-40B4-BE49-F238E27FC236}">
                <a16:creationId xmlns:a16="http://schemas.microsoft.com/office/drawing/2014/main" id="{C34B171F-2CCD-C643-A1B3-57828AB0D259}"/>
              </a:ext>
            </a:extLst>
          </p:cNvPr>
          <p:cNvSpPr/>
          <p:nvPr/>
        </p:nvSpPr>
        <p:spPr>
          <a:xfrm>
            <a:off x="3354586" y="2670841"/>
            <a:ext cx="1795111" cy="1540274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DEFENSOR</a:t>
            </a:r>
            <a:endParaRPr sz="1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295;p32">
            <a:extLst>
              <a:ext uri="{FF2B5EF4-FFF2-40B4-BE49-F238E27FC236}">
                <a16:creationId xmlns:a16="http://schemas.microsoft.com/office/drawing/2014/main" id="{C34B171F-2CCD-C643-A1B3-57828AB0D259}"/>
              </a:ext>
            </a:extLst>
          </p:cNvPr>
          <p:cNvSpPr/>
          <p:nvPr/>
        </p:nvSpPr>
        <p:spPr>
          <a:xfrm>
            <a:off x="7992063" y="2674123"/>
            <a:ext cx="1795111" cy="1540274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</a:t>
            </a:r>
            <a:endParaRPr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690525" y="4514221"/>
            <a:ext cx="10527556" cy="254309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296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634490" y="3047371"/>
            <a:ext cx="9152674" cy="76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VI.  Rol de los equipos psicosociales</a:t>
            </a:r>
          </a:p>
        </p:txBody>
      </p:sp>
    </p:spTree>
    <p:extLst>
      <p:ext uri="{BB962C8B-B14F-4D97-AF65-F5344CB8AC3E}">
        <p14:creationId xmlns:p14="http://schemas.microsoft.com/office/powerpoint/2010/main" val="389095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331;p10">
            <a:extLst>
              <a:ext uri="{FF2B5EF4-FFF2-40B4-BE49-F238E27FC236}">
                <a16:creationId xmlns:a16="http://schemas.microsoft.com/office/drawing/2014/main" id="{5C7D669E-D0BF-4142-B4F6-2CB9105179F4}"/>
              </a:ext>
            </a:extLst>
          </p:cNvPr>
          <p:cNvSpPr txBox="1"/>
          <p:nvPr/>
        </p:nvSpPr>
        <p:spPr>
          <a:xfrm>
            <a:off x="673579" y="1803229"/>
            <a:ext cx="2170770" cy="181584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D7DDE8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DUPLA PSICOSOCIAL DE SENDA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332;p10">
            <a:extLst>
              <a:ext uri="{FF2B5EF4-FFF2-40B4-BE49-F238E27FC236}">
                <a16:creationId xmlns:a16="http://schemas.microsoft.com/office/drawing/2014/main" id="{B7FB8A3F-C220-7F4B-B55C-33FA7B922ACC}"/>
              </a:ext>
            </a:extLst>
          </p:cNvPr>
          <p:cNvSpPr/>
          <p:nvPr/>
        </p:nvSpPr>
        <p:spPr>
          <a:xfrm>
            <a:off x="3682686" y="1628485"/>
            <a:ext cx="6233621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DE8"/>
              </a:buClr>
              <a:buSzPts val="1800"/>
              <a:buFont typeface="Arial"/>
              <a:buChar char="•"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La componen al menos Psicólogo + Asistente</a:t>
            </a:r>
            <a:r>
              <a:rPr kumimoji="0" lang="es-CL" sz="1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o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Trabajador social.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DE8"/>
              </a:buClr>
              <a:buSzPts val="1800"/>
              <a:buFont typeface="Arial"/>
              <a:buChar char="•"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Capacitados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en Detección y tamizaje de consumo, Evaluación Inicial y confirmación diagnóstica de consumo problemático de drogas.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DE8"/>
              </a:buClr>
              <a:buSzPts val="1800"/>
              <a:buFont typeface="Arial"/>
              <a:buChar char="•"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Son verdaderos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“Gestores de caso”: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Realizan seguimiento de los avances o retrocesos, articulan a los interventores, median la relación e información entre Tribunal y centros de tratamiento.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Google Shape;206;gb3aee70cc3_2_68">
            <a:extLst>
              <a:ext uri="{FF2B5EF4-FFF2-40B4-BE49-F238E27FC236}">
                <a16:creationId xmlns:a16="http://schemas.microsoft.com/office/drawing/2014/main" id="{85B7C03D-D0D5-DE48-8B9A-69945C75394E}"/>
              </a:ext>
            </a:extLst>
          </p:cNvPr>
          <p:cNvSpPr txBox="1">
            <a:spLocks/>
          </p:cNvSpPr>
          <p:nvPr/>
        </p:nvSpPr>
        <p:spPr>
          <a:xfrm>
            <a:off x="288462" y="260988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bg1"/>
              </a:buClr>
              <a:buSzPts val="2100"/>
              <a:buNone/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Equipos psicosociales (duplas TTD)</a:t>
            </a:r>
          </a:p>
        </p:txBody>
      </p:sp>
      <p:pic>
        <p:nvPicPr>
          <p:cNvPr id="15" name="Google Shape;330;p10">
            <a:extLst>
              <a:ext uri="{FF2B5EF4-FFF2-40B4-BE49-F238E27FC236}">
                <a16:creationId xmlns:a16="http://schemas.microsoft.com/office/drawing/2014/main" id="{98FE9337-6722-2F47-8892-D732460FE4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594" y="1803229"/>
            <a:ext cx="1192741" cy="11927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1"/>
          <p:cNvSpPr/>
          <p:nvPr/>
        </p:nvSpPr>
        <p:spPr>
          <a:xfrm>
            <a:off x="673579" y="1393371"/>
            <a:ext cx="2170770" cy="2612572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672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333;p10">
            <a:extLst>
              <a:ext uri="{FF2B5EF4-FFF2-40B4-BE49-F238E27FC236}">
                <a16:creationId xmlns:a16="http://schemas.microsoft.com/office/drawing/2014/main" id="{EE525D94-1828-9940-82C0-941D3004EC9F}"/>
              </a:ext>
            </a:extLst>
          </p:cNvPr>
          <p:cNvSpPr/>
          <p:nvPr/>
        </p:nvSpPr>
        <p:spPr>
          <a:xfrm>
            <a:off x="671512" y="1757457"/>
            <a:ext cx="747100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 dupla es la que diagnostica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motiva.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equipo se transforma en la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conexión entre 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los aspectos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la salud y el ámbito jurídico, además  acompaña y monitorea el proceso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 sus avances.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equipo psicosocial de SENDA, convierte</a:t>
            </a:r>
            <a:r>
              <a:rPr kumimoji="0" lang="es-CL" sz="2000" b="1" i="0" u="none" strike="noStrike" kern="0" cap="none" spc="0" normalizeH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el programa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TTD  en una iniciativa</a:t>
            </a:r>
            <a:r>
              <a:rPr kumimoji="0" lang="es-CL" sz="2000" b="1" i="0" u="none" strike="noStrike" kern="0" cap="none" spc="0" normalizeH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exitosa, que cambia vidas.</a:t>
            </a:r>
            <a:b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Además la dupla capacita en temáticas relacionadas al consumo y tratamiento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drogas,</a:t>
            </a:r>
            <a:r>
              <a:rPr kumimoji="0" lang="es-CL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los actores jurídicos, contiene a las familias de los usuarios, recoge las inquietudes y aprehensiones de los otros actores, coordina las acciones de refuerzo y encuadre, vela por la adhesión al tratamiento</a:t>
            </a:r>
            <a:r>
              <a:rPr lang="es-CL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y busca a quienes requieren acceder a este programa.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206;gb3aee70cc3_2_68">
            <a:extLst>
              <a:ext uri="{FF2B5EF4-FFF2-40B4-BE49-F238E27FC236}">
                <a16:creationId xmlns:a16="http://schemas.microsoft.com/office/drawing/2014/main" id="{B96A8F57-5E9D-7E48-923A-96A27418623B}"/>
              </a:ext>
            </a:extLst>
          </p:cNvPr>
          <p:cNvSpPr txBox="1">
            <a:spLocks/>
          </p:cNvSpPr>
          <p:nvPr/>
        </p:nvSpPr>
        <p:spPr>
          <a:xfrm>
            <a:off x="671512" y="545284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chemeClr val="bg1"/>
              </a:buClr>
              <a:buSzPts val="2100"/>
              <a:buNone/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Equipos psicosociales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59EA12-37F2-40E8-B11B-30ABEC5C7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673" y="1243984"/>
            <a:ext cx="2224345" cy="22243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945BEE-3B7E-49F9-A4DD-7E6C4A24B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49" y="4819110"/>
            <a:ext cx="901107" cy="7747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B77C79-9F53-40C9-B3AE-52BBFAE0D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48" y="3496695"/>
            <a:ext cx="766886" cy="7668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704BC74-A98C-4D3A-BAAB-2F3E1CBDD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22" y="4909210"/>
            <a:ext cx="724087" cy="7155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410CD6-D47A-406C-BBE4-80D182C1C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07" y="3541115"/>
            <a:ext cx="694193" cy="6941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325F4D4-1FCB-43F8-8AE2-90699230D7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40" y="3847918"/>
            <a:ext cx="774782" cy="7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1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21349" t="45016" r="19440" b="42746"/>
          <a:stretch/>
        </p:blipFill>
        <p:spPr>
          <a:xfrm>
            <a:off x="1163880" y="8094293"/>
            <a:ext cx="1231391" cy="25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07;ga60a64ce64_1_21">
            <a:extLst>
              <a:ext uri="{FF2B5EF4-FFF2-40B4-BE49-F238E27FC236}">
                <a16:creationId xmlns:a16="http://schemas.microsoft.com/office/drawing/2014/main" id="{EC40C954-00C4-4169-AAFD-9038A19A79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-14416"/>
          <a:stretch/>
        </p:blipFill>
        <p:spPr>
          <a:xfrm>
            <a:off x="10873240" y="157656"/>
            <a:ext cx="1048534" cy="100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7;p14">
            <a:extLst>
              <a:ext uri="{FF2B5EF4-FFF2-40B4-BE49-F238E27FC236}">
                <a16:creationId xmlns:a16="http://schemas.microsoft.com/office/drawing/2014/main" id="{98944854-27FF-4C2D-9709-048311A163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349" t="45015" r="21282" b="45807"/>
          <a:stretch/>
        </p:blipFill>
        <p:spPr>
          <a:xfrm>
            <a:off x="10548814" y="6610634"/>
            <a:ext cx="1111888" cy="247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585FB1-A065-4490-8AD6-1053FDECD5B2}"/>
              </a:ext>
            </a:extLst>
          </p:cNvPr>
          <p:cNvSpPr txBox="1">
            <a:spLocks/>
          </p:cNvSpPr>
          <p:nvPr/>
        </p:nvSpPr>
        <p:spPr>
          <a:xfrm>
            <a:off x="1935862" y="2567674"/>
            <a:ext cx="8320276" cy="861327"/>
          </a:xfrm>
          <a:prstGeom prst="rect">
            <a:avLst/>
          </a:prstGeom>
        </p:spPr>
        <p:txBody>
          <a:bodyPr vert="horz" lIns="122950" tIns="61475" rIns="122950" bIns="61475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endParaRPr lang="es-CL" sz="240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CL" sz="2401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SENDA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59F082-3AA7-44C9-B0CE-D3116FCE7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3" y="5033635"/>
            <a:ext cx="2659794" cy="664831"/>
          </a:xfrm>
          <a:prstGeom prst="rect">
            <a:avLst/>
          </a:prstGeom>
        </p:spPr>
      </p:pic>
      <p:pic>
        <p:nvPicPr>
          <p:cNvPr id="8" name="Google Shape;104;p1">
            <a:extLst>
              <a:ext uri="{FF2B5EF4-FFF2-40B4-BE49-F238E27FC236}">
                <a16:creationId xmlns:a16="http://schemas.microsoft.com/office/drawing/2014/main" id="{0BF4628D-120F-458C-8BB2-E50DB811BB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53637" b="31375"/>
          <a:stretch/>
        </p:blipFill>
        <p:spPr>
          <a:xfrm>
            <a:off x="3066270" y="3635910"/>
            <a:ext cx="6076133" cy="7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2;p1">
            <a:extLst>
              <a:ext uri="{FF2B5EF4-FFF2-40B4-BE49-F238E27FC236}">
                <a16:creationId xmlns:a16="http://schemas.microsoft.com/office/drawing/2014/main" id="{32B20EAF-E77A-47A4-9721-4227B7F7D1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349" t="45015" r="21282" b="45807"/>
          <a:stretch/>
        </p:blipFill>
        <p:spPr>
          <a:xfrm>
            <a:off x="5427244" y="5700356"/>
            <a:ext cx="1497877" cy="19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1">
            <a:extLst>
              <a:ext uri="{FF2B5EF4-FFF2-40B4-BE49-F238E27FC236}">
                <a16:creationId xmlns:a16="http://schemas.microsoft.com/office/drawing/2014/main" id="{8026AC7F-60B0-4B2F-A0CA-BAC4FCF633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483" y="925063"/>
            <a:ext cx="1487707" cy="1349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71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889691" y="819228"/>
            <a:ext cx="9240898" cy="532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8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Temario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</a:t>
            </a:r>
            <a:r>
              <a:rPr lang="es-ES" sz="2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¿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Qué son los TTD?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II. El programa en Chile.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III. Coordinación institucional: base del Programa TTD.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IV. Herramientas legales y vías de ingreso TTD.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V. Actores involucrados.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VI. Crisis sanitaria: rol de los equipos psicosociales.</a:t>
            </a:r>
          </a:p>
        </p:txBody>
      </p:sp>
      <p:sp>
        <p:nvSpPr>
          <p:cNvPr id="10" name="Google Shape;564;p34">
            <a:extLst>
              <a:ext uri="{FF2B5EF4-FFF2-40B4-BE49-F238E27FC236}">
                <a16:creationId xmlns:a16="http://schemas.microsoft.com/office/drawing/2014/main" id="{CAA31FB4-1F7D-49A2-B907-E85DAF9EC71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735326" y="6355590"/>
            <a:ext cx="2844059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2918" tIns="61459" rIns="122918" bIns="61459" rtlCol="0" anchor="ctr" anchorCtr="0">
            <a:noAutofit/>
          </a:bodyPr>
          <a:lstStyle/>
          <a:p>
            <a:pPr defTabSz="614567">
              <a:buClrTx/>
              <a:buSzPts val="1600"/>
            </a:pPr>
            <a:fld id="{00000000-1234-1234-1234-123412341234}" type="slidenum">
              <a:rPr lang="es-CL" sz="1400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defTabSz="614567">
                <a:buClrTx/>
                <a:buSzPts val="1600"/>
              </a:pPr>
              <a:t>3</a:t>
            </a:fld>
            <a:endParaRPr sz="1400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4096343" y="2405742"/>
            <a:ext cx="4100006" cy="13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I. ¿Qué son los TTD? </a:t>
            </a:r>
          </a:p>
        </p:txBody>
      </p:sp>
      <p:sp>
        <p:nvSpPr>
          <p:cNvPr id="9" name="Google Shape;564;p34">
            <a:extLst>
              <a:ext uri="{FF2B5EF4-FFF2-40B4-BE49-F238E27FC236}">
                <a16:creationId xmlns:a16="http://schemas.microsoft.com/office/drawing/2014/main" id="{D3E1F278-D7A7-4875-BC54-84726201CA45}"/>
              </a:ext>
            </a:extLst>
          </p:cNvPr>
          <p:cNvSpPr txBox="1">
            <a:spLocks/>
          </p:cNvSpPr>
          <p:nvPr/>
        </p:nvSpPr>
        <p:spPr>
          <a:xfrm>
            <a:off x="8735326" y="6355590"/>
            <a:ext cx="2844059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2918" tIns="61459" rIns="122918" bIns="61459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14567">
              <a:buClrTx/>
            </a:pPr>
            <a:fld id="{00000000-1234-1234-1234-123412341234}" type="slidenum">
              <a:rPr lang="es-CL" sz="1400" kern="12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defTabSz="614567">
                <a:buClrTx/>
              </a:pPr>
              <a:t>4</a:t>
            </a:fld>
            <a:endParaRPr lang="es-CL" sz="1400" kern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1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137310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Quattrocento Sans"/>
                <a:cs typeface="Calibri" panose="020F0502020204030204" pitchFamily="34" charset="0"/>
                <a:sym typeface="Quattrocento Sans"/>
              </a:rPr>
              <a:t>5</a:t>
            </a:fld>
            <a:endParaRPr sz="1400" b="0" i="0" u="none" strike="noStrike" cap="none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gb3aee70cc3_2_68"/>
          <p:cNvSpPr txBox="1">
            <a:spLocks noGrp="1"/>
          </p:cNvSpPr>
          <p:nvPr>
            <p:ph type="body" idx="4294967295"/>
          </p:nvPr>
        </p:nvSpPr>
        <p:spPr>
          <a:xfrm>
            <a:off x="314792" y="343725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CL" sz="2400" b="1" dirty="0">
                <a:solidFill>
                  <a:schemeClr val="lt1"/>
                </a:solidFill>
              </a:rPr>
              <a:t>Tribunales de Tratamiento  de drogas y alcohol. 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4076014" y="1757087"/>
            <a:ext cx="6907553" cy="200304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CL" sz="2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o son tribunales especiales</a:t>
            </a:r>
            <a:r>
              <a:rPr lang="es-CL" sz="2000" b="0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;  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constituyen un programa que se desarrolla en bloques de audiencias dentro de la agenda ordinaria de los 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CL" sz="1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ribunales de Garantía, dirigido a infractores de ley que presentan un consumo problemático de drogas.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95E4C8-59F3-49BD-AB69-7DAB64719976}"/>
              </a:ext>
            </a:extLst>
          </p:cNvPr>
          <p:cNvSpPr txBox="1"/>
          <p:nvPr/>
        </p:nvSpPr>
        <p:spPr>
          <a:xfrm>
            <a:off x="1412646" y="4281347"/>
            <a:ext cx="6367213" cy="175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buSzPts val="1600"/>
            </a:pP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 principal función de TTD</a:t>
            </a:r>
            <a:r>
              <a:rPr lang="es-CL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es favorecer la detección e ingreso a tratamiento</a:t>
            </a:r>
            <a:r>
              <a:rPr lang="es-CL" sz="2000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infractores con consumo problemático y efectuar una supervisión judicial que promueva la adherencia al tratamiento. Todo esto desde la mirada de la Justicia Terapéutica.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09BCAAF-0CFB-40C1-8AF4-EB457910C3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76"/>
          <a:stretch/>
        </p:blipFill>
        <p:spPr>
          <a:xfrm>
            <a:off x="1412645" y="1707672"/>
            <a:ext cx="2052449" cy="17594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5F80031-4CB9-4810-9F8A-84392444D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765" y="3942208"/>
            <a:ext cx="1901034" cy="19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3aee70cc3_2_324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7" name="Google Shape;247;gb3aee70cc3_2_324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b3aee70cc3_2_324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fld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49" name="Google Shape;249;gb3aee70cc3_2_324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50" name="Google Shape;250;gb3aee70cc3_2_324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gb3aee70cc3_2_324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gb3aee70cc3_2_324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b3aee70cc3_2_324"/>
          <p:cNvSpPr txBox="1"/>
          <p:nvPr/>
        </p:nvSpPr>
        <p:spPr>
          <a:xfrm>
            <a:off x="500678" y="1844870"/>
            <a:ext cx="5290522" cy="192761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1206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</a:pP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CL" sz="1800" i="0" u="sng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adicción</a:t>
            </a:r>
            <a:r>
              <a:rPr lang="es-CL" sz="18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drogas es una enfermedad neurobiológica crónica tratable caracterizada por pérdida del control en el consumo  de  la sustancia y uso compulsivo a pesar de los efectos adversos.</a:t>
            </a:r>
          </a:p>
          <a:p>
            <a:pPr marL="4064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700"/>
              <a:buFont typeface="Arial" panose="020B0604020202020204" pitchFamily="34" charset="0"/>
              <a:buChar char="•"/>
            </a:pPr>
            <a:endParaRPr lang="es-CL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b3aee70cc3_2_324"/>
          <p:cNvSpPr/>
          <p:nvPr/>
        </p:nvSpPr>
        <p:spPr>
          <a:xfrm>
            <a:off x="583307" y="1481627"/>
            <a:ext cx="5722640" cy="5061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¿Por qué deben existir ?</a:t>
            </a:r>
            <a:endParaRPr sz="2000" b="1" i="0" u="none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b3aee70cc3_2_3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2043" y="3928081"/>
            <a:ext cx="1681389" cy="13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06;gb3aee70cc3_2_68">
            <a:extLst>
              <a:ext uri="{FF2B5EF4-FFF2-40B4-BE49-F238E27FC236}">
                <a16:creationId xmlns:a16="http://schemas.microsoft.com/office/drawing/2014/main" id="{0CBB902D-002F-42A5-9A02-BAA0642C0D87}"/>
              </a:ext>
            </a:extLst>
          </p:cNvPr>
          <p:cNvSpPr txBox="1">
            <a:spLocks/>
          </p:cNvSpPr>
          <p:nvPr/>
        </p:nvSpPr>
        <p:spPr>
          <a:xfrm>
            <a:off x="406096" y="585853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s-MX" sz="2400" b="1" dirty="0">
                <a:solidFill>
                  <a:schemeClr val="lt1"/>
                </a:solidFill>
              </a:rPr>
              <a:t>Tribunales de Tratamiento  de drogas y alcohol.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Arial"/>
              <a:buNone/>
            </a:pPr>
            <a:endParaRPr lang="es-ES" sz="2400" b="1" dirty="0">
              <a:solidFill>
                <a:schemeClr val="lt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414547-EA86-4379-938A-DF39267198C3}"/>
              </a:ext>
            </a:extLst>
          </p:cNvPr>
          <p:cNvSpPr txBox="1"/>
          <p:nvPr/>
        </p:nvSpPr>
        <p:spPr>
          <a:xfrm>
            <a:off x="5921229" y="3841498"/>
            <a:ext cx="497640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buSzPts val="1600"/>
            </a:pPr>
            <a:r>
              <a:rPr lang="es-CL" sz="1800" b="1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Sus objetivos: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just">
              <a:lnSpc>
                <a:spcPct val="115000"/>
              </a:lnSpc>
              <a:buSzPts val="1600"/>
            </a:pP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Sanitarios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 Recuperación de una problemática de salud mental.</a:t>
            </a:r>
          </a:p>
          <a:p>
            <a:pPr lvl="0" algn="just">
              <a:lnSpc>
                <a:spcPct val="115000"/>
              </a:lnSpc>
              <a:buSzPts val="1600"/>
            </a:pP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CL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Seguridad Pública</a:t>
            </a:r>
            <a:r>
              <a:rPr lang="es-CL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Disminución de reincidencia en delito.</a:t>
            </a:r>
            <a:endParaRPr lang="es-CL" sz="1800" b="1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C3328C1-3671-4182-88AD-487889203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55" y="2565309"/>
            <a:ext cx="1274450" cy="109578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49F2DF7-DCB8-43F4-9656-B4404F1CF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1" y="1451761"/>
            <a:ext cx="1095786" cy="109578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1C87FD-CB65-4DB5-9C8A-92789A7E90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00" y="2638638"/>
            <a:ext cx="1034631" cy="102245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20209CA-5C50-4E20-935F-AF1CE0A37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28" y="1438567"/>
            <a:ext cx="1139745" cy="113974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61B86ED-8271-4B12-961F-EF8531FF21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98" y="2089640"/>
            <a:ext cx="1095786" cy="10957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3aee70cc3_2_68"/>
          <p:cNvSpPr txBox="1"/>
          <p:nvPr/>
        </p:nvSpPr>
        <p:spPr>
          <a:xfrm>
            <a:off x="583307" y="481196"/>
            <a:ext cx="90498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1" name="Google Shape;201;gb3aee70cc3_2_68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aee70cc3_2_68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fld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03" name="Google Shape;203;gb3aee70cc3_2_68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204" name="Google Shape;204;gb3aee70cc3_2_68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gb3aee70cc3_2_68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b3aee70cc3_2_68"/>
          <p:cNvSpPr txBox="1"/>
          <p:nvPr/>
        </p:nvSpPr>
        <p:spPr>
          <a:xfrm>
            <a:off x="0" y="6540850"/>
            <a:ext cx="54036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b3aee70cc3_2_68"/>
          <p:cNvSpPr txBox="1"/>
          <p:nvPr/>
        </p:nvSpPr>
        <p:spPr>
          <a:xfrm>
            <a:off x="583307" y="2268108"/>
            <a:ext cx="4676836" cy="231572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s-CL" sz="1600" b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 a través de la combinación virtuosa, entre una supervisión judicial frecuente con un programa de tratamiento, los que permitirían reducir el consumo de sustancias, a la vez que, incidirán en la disminución del riesgo de reincidencia en los delitos.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CL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b3aee70cc3_2_68"/>
          <p:cNvSpPr txBox="1"/>
          <p:nvPr/>
        </p:nvSpPr>
        <p:spPr>
          <a:xfrm>
            <a:off x="160421" y="1499635"/>
            <a:ext cx="6496589" cy="486416"/>
          </a:xfrm>
          <a:prstGeom prst="rect">
            <a:avLst/>
          </a:prstGeom>
          <a:noFill/>
          <a:ln w="158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L" sz="2000" b="1" i="0" u="none" strike="noStrike" cap="none" dirty="0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Su relación con la Justicia Terapéutica</a:t>
            </a:r>
            <a:endParaRPr sz="2000" b="1" i="0" u="none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6;gb3aee70cc3_2_68">
            <a:extLst>
              <a:ext uri="{FF2B5EF4-FFF2-40B4-BE49-F238E27FC236}">
                <a16:creationId xmlns:a16="http://schemas.microsoft.com/office/drawing/2014/main" id="{4EB3FD7D-3C4D-4D38-8BB6-3A9BEB9969EC}"/>
              </a:ext>
            </a:extLst>
          </p:cNvPr>
          <p:cNvSpPr txBox="1">
            <a:spLocks/>
          </p:cNvSpPr>
          <p:nvPr/>
        </p:nvSpPr>
        <p:spPr>
          <a:xfrm>
            <a:off x="406096" y="406598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s-MX" sz="2400" b="1" dirty="0">
                <a:solidFill>
                  <a:schemeClr val="lt1"/>
                </a:solidFill>
              </a:rPr>
              <a:t>Tribunales de Tratamiento de drogas y alcohol.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6166D0-0974-40A8-9270-E08F4299A285}"/>
              </a:ext>
            </a:extLst>
          </p:cNvPr>
          <p:cNvSpPr txBox="1"/>
          <p:nvPr/>
        </p:nvSpPr>
        <p:spPr>
          <a:xfrm>
            <a:off x="5675161" y="3642619"/>
            <a:ext cx="5907040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sz="2000" b="1" dirty="0">
                <a:solidFill>
                  <a:srgbClr val="FF33C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¿Por qué optar por la Justicia Terapéutica frente a la Justicia Tradicional/Punitiva?</a:t>
            </a:r>
          </a:p>
          <a:p>
            <a:pPr lvl="0" algn="just">
              <a:lnSpc>
                <a:spcPct val="115000"/>
              </a:lnSpc>
              <a:buSzPts val="1600"/>
            </a:pPr>
            <a:endParaRPr lang="es-CL" sz="16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buSzPts val="1600"/>
            </a:pPr>
            <a:r>
              <a:rPr lang="es-CL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Justicia terapéutica busca la resolución de los conflictos que subyacen al delito, incorporando una eficaz estrategia de prevención de la reincidencia. Se encuentra orientado a la persona y en sus necesidades, promoviendo el sentido de autoeficacia como un factor protector frente a la recaída y a la reincidencia en el delito. </a:t>
            </a:r>
          </a:p>
          <a:p>
            <a:endParaRPr lang="es-CL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2AD4F-B032-4BAF-ADD0-85A9CD0B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624" y="1367334"/>
            <a:ext cx="2294791" cy="19632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C8B34E-1581-4E30-9E5E-3ADBE7647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600" y="3924941"/>
            <a:ext cx="2249883" cy="22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8</a:t>
            </a:fld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142;p19" descr="graf1.png">
            <a:extLst>
              <a:ext uri="{FF2B5EF4-FFF2-40B4-BE49-F238E27FC236}">
                <a16:creationId xmlns:a16="http://schemas.microsoft.com/office/drawing/2014/main" id="{9007DB0E-DD47-B448-824B-FF0DB7CCBA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100" y="1796401"/>
            <a:ext cx="10818963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55;gb3aee70cc3_2_324">
            <a:extLst>
              <a:ext uri="{FF2B5EF4-FFF2-40B4-BE49-F238E27FC236}">
                <a16:creationId xmlns:a16="http://schemas.microsoft.com/office/drawing/2014/main" id="{CD06DF5C-EBAD-E547-ADFD-2BB158D75282}"/>
              </a:ext>
            </a:extLst>
          </p:cNvPr>
          <p:cNvSpPr/>
          <p:nvPr/>
        </p:nvSpPr>
        <p:spPr>
          <a:xfrm>
            <a:off x="635100" y="1451944"/>
            <a:ext cx="3174900" cy="5218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sz="2000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Justicia terapéutica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A631520-72B7-0443-B4C4-3EAC1DC3FE5F}"/>
              </a:ext>
            </a:extLst>
          </p:cNvPr>
          <p:cNvCxnSpPr/>
          <p:nvPr/>
        </p:nvCxnSpPr>
        <p:spPr>
          <a:xfrm flipV="1">
            <a:off x="2803161" y="2413416"/>
            <a:ext cx="359764" cy="7345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D44EC4E-289C-8143-8E5F-3E9471FDE0B7}"/>
              </a:ext>
            </a:extLst>
          </p:cNvPr>
          <p:cNvCxnSpPr>
            <a:cxnSpLocks/>
          </p:cNvCxnSpPr>
          <p:nvPr/>
        </p:nvCxnSpPr>
        <p:spPr>
          <a:xfrm>
            <a:off x="2803161" y="3933432"/>
            <a:ext cx="359764" cy="8034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206;gb3aee70cc3_2_68">
            <a:extLst>
              <a:ext uri="{FF2B5EF4-FFF2-40B4-BE49-F238E27FC236}">
                <a16:creationId xmlns:a16="http://schemas.microsoft.com/office/drawing/2014/main" id="{511BC5AC-B87E-4344-9EA7-49EF2F6CB8D8}"/>
              </a:ext>
            </a:extLst>
          </p:cNvPr>
          <p:cNvSpPr txBox="1">
            <a:spLocks/>
          </p:cNvSpPr>
          <p:nvPr/>
        </p:nvSpPr>
        <p:spPr>
          <a:xfrm>
            <a:off x="314792" y="343725"/>
            <a:ext cx="9995007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50" tIns="61475" rIns="122950" bIns="61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158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299"/>
              <a:buFont typeface="Arial"/>
              <a:buChar char="•"/>
              <a:defRPr sz="4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836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–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–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»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9986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699"/>
              <a:buFont typeface="Arial"/>
              <a:buChar char="•"/>
              <a:defRPr sz="26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s-MX" sz="2400" b="1" dirty="0">
                <a:solidFill>
                  <a:schemeClr val="lt1"/>
                </a:solidFill>
              </a:rPr>
              <a:t>Tribunales de Tratamiento  de drogas y alcohol.</a:t>
            </a:r>
          </a:p>
        </p:txBody>
      </p:sp>
      <p:sp>
        <p:nvSpPr>
          <p:cNvPr id="2" name="Flecha derecha 1"/>
          <p:cNvSpPr/>
          <p:nvPr/>
        </p:nvSpPr>
        <p:spPr>
          <a:xfrm rot="18529354">
            <a:off x="2517821" y="2490113"/>
            <a:ext cx="930443" cy="538331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derecha 15"/>
          <p:cNvSpPr/>
          <p:nvPr/>
        </p:nvSpPr>
        <p:spPr>
          <a:xfrm rot="3518738">
            <a:off x="2547252" y="4088634"/>
            <a:ext cx="930443" cy="538331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27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b3aee70cc3_2_0"/>
          <p:cNvPicPr preferRelativeResize="0"/>
          <p:nvPr/>
        </p:nvPicPr>
        <p:blipFill rotWithShape="1">
          <a:blip r:embed="rId3">
            <a:alphaModFix/>
          </a:blip>
          <a:srcRect l="21350" t="45016" r="19437" b="42745"/>
          <a:stretch/>
        </p:blipFill>
        <p:spPr>
          <a:xfrm>
            <a:off x="1162594" y="8094293"/>
            <a:ext cx="1231712" cy="25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b3aee70cc3_2_0"/>
          <p:cNvSpPr txBox="1">
            <a:spLocks noGrp="1"/>
          </p:cNvSpPr>
          <p:nvPr>
            <p:ph type="sldNum" idx="12"/>
          </p:nvPr>
        </p:nvSpPr>
        <p:spPr>
          <a:xfrm>
            <a:off x="8737601" y="6355590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s-CL" sz="140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Google Shape;189;gb3aee70cc3_2_0"/>
          <p:cNvSpPr txBox="1"/>
          <p:nvPr/>
        </p:nvSpPr>
        <p:spPr>
          <a:xfrm>
            <a:off x="9227243" y="6173075"/>
            <a:ext cx="284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900" tIns="61450" rIns="122900" bIns="61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88888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Google Shape;190;gb3aee70cc3_2_0"/>
          <p:cNvGrpSpPr/>
          <p:nvPr/>
        </p:nvGrpSpPr>
        <p:grpSpPr>
          <a:xfrm>
            <a:off x="10787164" y="188391"/>
            <a:ext cx="924518" cy="6739889"/>
            <a:chOff x="10714993" y="9626"/>
            <a:chExt cx="1232033" cy="6919804"/>
          </a:xfrm>
        </p:grpSpPr>
        <p:pic>
          <p:nvPicPr>
            <p:cNvPr id="191" name="Google Shape;191;gb3aee70cc3_2_0"/>
            <p:cNvPicPr preferRelativeResize="0"/>
            <p:nvPr/>
          </p:nvPicPr>
          <p:blipFill rotWithShape="1">
            <a:blip r:embed="rId4">
              <a:alphaModFix/>
            </a:blip>
            <a:srcRect b="-14416"/>
            <a:stretch/>
          </p:blipFill>
          <p:spPr>
            <a:xfrm>
              <a:off x="10714994" y="9626"/>
              <a:ext cx="1172317" cy="1063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b3aee70cc3_2_0"/>
            <p:cNvPicPr preferRelativeResize="0"/>
            <p:nvPr/>
          </p:nvPicPr>
          <p:blipFill rotWithShape="1">
            <a:blip r:embed="rId3">
              <a:alphaModFix/>
            </a:blip>
            <a:srcRect l="21350" t="45016" r="19437" b="42745"/>
            <a:stretch/>
          </p:blipFill>
          <p:spPr>
            <a:xfrm>
              <a:off x="10714993" y="6674810"/>
              <a:ext cx="1232033" cy="254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b3aee70cc3_2_0"/>
          <p:cNvSpPr txBox="1"/>
          <p:nvPr/>
        </p:nvSpPr>
        <p:spPr>
          <a:xfrm>
            <a:off x="1778450" y="2222593"/>
            <a:ext cx="7975500" cy="13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100"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>
              <a:buClr>
                <a:schemeClr val="bg1"/>
              </a:buClr>
              <a:buSzPts val="2100"/>
            </a:pPr>
            <a:r>
              <a:rPr lang="es-ES" sz="3200" b="1" dirty="0">
                <a:solidFill>
                  <a:srgbClr val="FF33CC"/>
                </a:solidFill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II. El programa en Chile</a:t>
            </a:r>
          </a:p>
        </p:txBody>
      </p:sp>
    </p:spTree>
    <p:extLst>
      <p:ext uri="{BB962C8B-B14F-4D97-AF65-F5344CB8AC3E}">
        <p14:creationId xmlns:p14="http://schemas.microsoft.com/office/powerpoint/2010/main" val="3906393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1400</Words>
  <Application>Microsoft Office PowerPoint</Application>
  <PresentationFormat>Widescreen</PresentationFormat>
  <Paragraphs>345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Tema1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 Teresa Divin</dc:creator>
  <cp:lastModifiedBy>Equipo-pc</cp:lastModifiedBy>
  <cp:revision>85</cp:revision>
  <dcterms:modified xsi:type="dcterms:W3CDTF">2021-11-18T23:28:06Z</dcterms:modified>
</cp:coreProperties>
</file>